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9"/>
  </p:notesMasterIdLst>
  <p:sldIdLst>
    <p:sldId id="455" r:id="rId2"/>
    <p:sldId id="454" r:id="rId3"/>
    <p:sldId id="258" r:id="rId4"/>
    <p:sldId id="259" r:id="rId5"/>
    <p:sldId id="260" r:id="rId6"/>
    <p:sldId id="261" r:id="rId7"/>
    <p:sldId id="456" r:id="rId8"/>
    <p:sldId id="285" r:id="rId9"/>
    <p:sldId id="286" r:id="rId10"/>
    <p:sldId id="287" r:id="rId11"/>
    <p:sldId id="288" r:id="rId12"/>
    <p:sldId id="289" r:id="rId13"/>
    <p:sldId id="290" r:id="rId14"/>
    <p:sldId id="291" r:id="rId15"/>
    <p:sldId id="292" r:id="rId16"/>
    <p:sldId id="293" r:id="rId17"/>
    <p:sldId id="294" r:id="rId18"/>
    <p:sldId id="410" r:id="rId19"/>
    <p:sldId id="411" r:id="rId20"/>
    <p:sldId id="413" r:id="rId21"/>
    <p:sldId id="412" r:id="rId22"/>
    <p:sldId id="414" r:id="rId23"/>
    <p:sldId id="415" r:id="rId24"/>
    <p:sldId id="417" r:id="rId25"/>
    <p:sldId id="418" r:id="rId26"/>
    <p:sldId id="420" r:id="rId27"/>
    <p:sldId id="421" r:id="rId28"/>
    <p:sldId id="419" r:id="rId29"/>
    <p:sldId id="422" r:id="rId30"/>
    <p:sldId id="423" r:id="rId31"/>
    <p:sldId id="425" r:id="rId32"/>
    <p:sldId id="427" r:id="rId33"/>
    <p:sldId id="295" r:id="rId34"/>
    <p:sldId id="296" r:id="rId35"/>
    <p:sldId id="297" r:id="rId36"/>
    <p:sldId id="298" r:id="rId37"/>
    <p:sldId id="299" r:id="rId38"/>
    <p:sldId id="300" r:id="rId39"/>
    <p:sldId id="301" r:id="rId40"/>
    <p:sldId id="302" r:id="rId41"/>
    <p:sldId id="303" r:id="rId42"/>
    <p:sldId id="429" r:id="rId43"/>
    <p:sldId id="428" r:id="rId44"/>
    <p:sldId id="430" r:id="rId45"/>
    <p:sldId id="431" r:id="rId46"/>
    <p:sldId id="432" r:id="rId47"/>
    <p:sldId id="433" r:id="rId48"/>
    <p:sldId id="434" r:id="rId49"/>
    <p:sldId id="435" r:id="rId50"/>
    <p:sldId id="436" r:id="rId51"/>
    <p:sldId id="437" r:id="rId52"/>
    <p:sldId id="438" r:id="rId53"/>
    <p:sldId id="439" r:id="rId54"/>
    <p:sldId id="440" r:id="rId55"/>
    <p:sldId id="441" r:id="rId56"/>
    <p:sldId id="442" r:id="rId57"/>
    <p:sldId id="443" r:id="rId58"/>
    <p:sldId id="444" r:id="rId59"/>
    <p:sldId id="445" r:id="rId60"/>
    <p:sldId id="446" r:id="rId61"/>
    <p:sldId id="304" r:id="rId62"/>
    <p:sldId id="305" r:id="rId63"/>
    <p:sldId id="306" r:id="rId64"/>
    <p:sldId id="307" r:id="rId65"/>
    <p:sldId id="309" r:id="rId66"/>
    <p:sldId id="310" r:id="rId67"/>
    <p:sldId id="311" r:id="rId68"/>
    <p:sldId id="312" r:id="rId69"/>
    <p:sldId id="313" r:id="rId70"/>
    <p:sldId id="314" r:id="rId71"/>
    <p:sldId id="447" r:id="rId72"/>
    <p:sldId id="448" r:id="rId73"/>
    <p:sldId id="449" r:id="rId74"/>
    <p:sldId id="450" r:id="rId75"/>
    <p:sldId id="451" r:id="rId76"/>
    <p:sldId id="452" r:id="rId77"/>
    <p:sldId id="453" r:id="rId78"/>
  </p:sldIdLst>
  <p:sldSz cx="9144000" cy="6858000" type="screen4x3"/>
  <p:notesSz cx="9296400" cy="7010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2D2AA"/>
    <a:srgbClr val="DEE7D1"/>
    <a:srgbClr val="EFF3EA"/>
    <a:srgbClr val="9BBB59"/>
    <a:srgbClr val="D8670A"/>
    <a:srgbClr val="E46C0A"/>
    <a:srgbClr val="996633"/>
    <a:srgbClr val="FFD5D5"/>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95520" autoAdjust="0"/>
  </p:normalViewPr>
  <p:slideViewPr>
    <p:cSldViewPr>
      <p:cViewPr varScale="1">
        <p:scale>
          <a:sx n="62" d="100"/>
          <a:sy n="62" d="100"/>
        </p:scale>
        <p:origin x="-1008" y="-86"/>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sorterViewPr>
    <p:cViewPr>
      <p:scale>
        <a:sx n="66" d="100"/>
        <a:sy n="66" d="100"/>
      </p:scale>
      <p:origin x="0" y="5892"/>
    </p:cViewPr>
  </p:sorterViewPr>
  <p:notesViewPr>
    <p:cSldViewPr>
      <p:cViewPr>
        <p:scale>
          <a:sx n="110" d="100"/>
          <a:sy n="110" d="100"/>
        </p:scale>
        <p:origin x="-1272" y="414"/>
      </p:cViewPr>
      <p:guideLst>
        <p:guide orient="horz" pos="2208"/>
        <p:guide pos="292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14/09/2011</a:t>
            </a:fld>
            <a:endParaRPr lang="es-MX"/>
          </a:p>
        </p:txBody>
      </p:sp>
      <p:sp>
        <p:nvSpPr>
          <p:cNvPr id="4" name="3 Marcador de imagen de diapositiva"/>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929640" y="3329940"/>
            <a:ext cx="7437120" cy="31546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a:p>
        </p:txBody>
      </p:sp>
    </p:spTree>
    <p:extLst>
      <p:ext uri="{BB962C8B-B14F-4D97-AF65-F5344CB8AC3E}">
        <p14:creationId xmlns:p14="http://schemas.microsoft.com/office/powerpoint/2010/main" val="2904058460"/>
      </p:ext>
    </p:extLst>
  </p:cSld>
  <p:clrMap bg1="lt1" tx1="dk1" bg2="lt2" tx2="dk2" accent1="accent1" accent2="accent2" accent3="accent3" accent4="accent4" accent5="accent5" accent6="accent6" hlink="hlink" folHlink="folHlink"/>
  <p:notesStyle>
    <a:lvl1pPr marL="180975" indent="-180975" algn="l" defTabSz="914400" rtl="0" eaLnBrk="1" latinLnBrk="0" hangingPunct="1">
      <a:buFont typeface="Arial" pitchFamily="34" charset="0"/>
      <a:buChar char="•"/>
      <a:defRPr sz="900" kern="1200">
        <a:solidFill>
          <a:schemeClr val="tx1"/>
        </a:solidFill>
        <a:latin typeface="+mn-lt"/>
        <a:ea typeface="+mn-ea"/>
        <a:cs typeface="+mn-cs"/>
      </a:defRPr>
    </a:lvl1pPr>
    <a:lvl2pPr marL="630238" indent="-173038" algn="l" defTabSz="914400" rtl="0" eaLnBrk="1" latinLnBrk="0" hangingPunct="1">
      <a:buFont typeface="Arial" pitchFamily="34" charset="0"/>
      <a:buChar char="•"/>
      <a:defRPr sz="900" kern="1200">
        <a:solidFill>
          <a:schemeClr val="tx1"/>
        </a:solidFill>
        <a:latin typeface="+mn-lt"/>
        <a:ea typeface="+mn-ea"/>
        <a:cs typeface="+mn-cs"/>
      </a:defRPr>
    </a:lvl2pPr>
    <a:lvl3pPr marL="1077913" indent="-163513" algn="l" defTabSz="914400" rtl="0" eaLnBrk="1" latinLnBrk="0" hangingPunct="1">
      <a:buFont typeface="Arial" pitchFamily="34" charset="0"/>
      <a:buChar char="•"/>
      <a:defRPr sz="900" kern="1200">
        <a:solidFill>
          <a:schemeClr val="tx1"/>
        </a:solidFill>
        <a:latin typeface="+mn-lt"/>
        <a:ea typeface="+mn-ea"/>
        <a:cs typeface="+mn-cs"/>
      </a:defRPr>
    </a:lvl3pPr>
    <a:lvl4pPr marL="1527175" indent="-155575" algn="l" defTabSz="914400" rtl="0" eaLnBrk="1" latinLnBrk="0" hangingPunct="1">
      <a:buFont typeface="Arial" pitchFamily="34" charset="0"/>
      <a:buChar char="•"/>
      <a:defRPr sz="900" kern="1200">
        <a:solidFill>
          <a:schemeClr val="tx1"/>
        </a:solidFill>
        <a:latin typeface="+mn-lt"/>
        <a:ea typeface="+mn-ea"/>
        <a:cs typeface="+mn-cs"/>
      </a:defRPr>
    </a:lvl4pPr>
    <a:lvl5pPr marL="1974850" indent="-146050" algn="l" defTabSz="914400" rtl="0" eaLnBrk="1" latinLnBrk="0" hangingPunct="1">
      <a:buFont typeface="Arial" pitchFamily="34" charset="0"/>
      <a:buChar char="•"/>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12</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Arial" pitchFamily="34" charset="0"/>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Entregue al “emisor” la lámina del material didáctico y solicite a los tres “dibujantes” que tengan un lápiz y una hoja de papel en blanco.</a:t>
            </a:r>
          </a:p>
          <a:p>
            <a:pPr marL="180975" indent="-180975">
              <a:buFont typeface="Arial" pitchFamily="34" charset="0"/>
              <a:buNone/>
            </a:pPr>
            <a:r>
              <a:rPr lang="es-MX" sz="900" kern="1200" dirty="0" smtClean="0">
                <a:solidFill>
                  <a:schemeClr val="tx1"/>
                </a:solidFill>
                <a:latin typeface="+mn-lt"/>
                <a:ea typeface="+mn-ea"/>
                <a:cs typeface="+mn-cs"/>
              </a:rPr>
              <a:t> </a:t>
            </a:r>
          </a:p>
          <a:p>
            <a:pPr marL="180975" indent="-180975">
              <a:buFont typeface="Arial" pitchFamily="34" charset="0"/>
              <a:buChar char="•"/>
            </a:pPr>
            <a:r>
              <a:rPr lang="es-MX" sz="900" kern="1200" dirty="0" smtClean="0">
                <a:solidFill>
                  <a:schemeClr val="tx1"/>
                </a:solidFill>
                <a:latin typeface="+mn-lt"/>
                <a:ea typeface="+mn-ea"/>
                <a:cs typeface="+mn-cs"/>
              </a:rPr>
              <a:t> El “emisor” deberá entregar a los “dibujantes” toda la información verbal que les permita reproducir – de la manera más fiel posible – la figura que sólo él tiene a la vista. Puede ocupar todo tipo de instrucciones verbales y conceptos geométricos o espaciales (rectángulo, horizontal, vertical, mitad, centro, etc.).</a:t>
            </a:r>
          </a:p>
          <a:p>
            <a:pPr marL="180975" indent="-180975">
              <a:buFont typeface="Arial" pitchFamily="34" charset="0"/>
              <a:buChar char="•"/>
            </a:pPr>
            <a:endParaRPr lang="es-MX" sz="900" kern="1200" dirty="0" smtClean="0">
              <a:solidFill>
                <a:schemeClr val="tx1"/>
              </a:solidFill>
              <a:latin typeface="+mn-lt"/>
              <a:ea typeface="+mn-ea"/>
              <a:cs typeface="+mn-cs"/>
            </a:endParaRPr>
          </a:p>
          <a:p>
            <a:pPr marL="180975" indent="-180975">
              <a:buFont typeface="Arial" pitchFamily="34" charset="0"/>
              <a:buChar char="•"/>
            </a:pPr>
            <a:r>
              <a:rPr lang="es-MX" sz="900" b="0" kern="1200" dirty="0" smtClean="0">
                <a:solidFill>
                  <a:schemeClr val="tx1"/>
                </a:solidFill>
                <a:latin typeface="+mn-lt"/>
                <a:ea typeface="+mn-ea"/>
                <a:cs typeface="+mn-cs"/>
              </a:rPr>
              <a:t>Supervise el cumplimiento de las “reglas del juego”, asegurando el funcionamiento del ejercicio.</a:t>
            </a:r>
          </a:p>
          <a:p>
            <a:pPr marL="180975" indent="-180975">
              <a:buFont typeface="Arial" pitchFamily="34" charset="0"/>
              <a:buChar char="•"/>
            </a:pPr>
            <a:endParaRPr lang="es-MX" sz="900" b="0" kern="1200" dirty="0" smtClean="0">
              <a:solidFill>
                <a:schemeClr val="tx1"/>
              </a:solidFill>
              <a:latin typeface="+mn-lt"/>
              <a:ea typeface="+mn-ea"/>
              <a:cs typeface="+mn-cs"/>
            </a:endParaRPr>
          </a:p>
          <a:p>
            <a:pPr marL="180975" indent="-180975">
              <a:buFont typeface="Arial" pitchFamily="34" charset="0"/>
              <a:buChar char="•"/>
            </a:pPr>
            <a:r>
              <a:rPr lang="es-MX" sz="900" kern="1200" dirty="0" smtClean="0">
                <a:solidFill>
                  <a:schemeClr val="tx1"/>
                </a:solidFill>
                <a:latin typeface="+mn-lt"/>
                <a:ea typeface="+mn-ea"/>
                <a:cs typeface="+mn-cs"/>
              </a:rPr>
              <a:t>Señale que, durante esta parte del ejercicio, no se permitirán preguntas de los “dibujantes” al “emisor”, ni comentarios entre ellos.</a:t>
            </a:r>
          </a:p>
          <a:p>
            <a:pPr marL="180975" indent="-180975">
              <a:buFont typeface="Arial" pitchFamily="34" charset="0"/>
              <a:buChar char="•"/>
            </a:pPr>
            <a:endParaRPr lang="es-MX" sz="900" b="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b="0" kern="1200" dirty="0" smtClean="0">
                <a:solidFill>
                  <a:schemeClr val="tx1"/>
                </a:solidFill>
                <a:latin typeface="+mn-lt"/>
                <a:ea typeface="+mn-ea"/>
                <a:cs typeface="+mn-cs"/>
              </a:rPr>
              <a:t> </a:t>
            </a:r>
            <a:r>
              <a:rPr lang="es-MX" sz="900" kern="1200" dirty="0" smtClean="0">
                <a:solidFill>
                  <a:schemeClr val="tx1"/>
                </a:solidFill>
                <a:latin typeface="+mn-lt"/>
                <a:ea typeface="+mn-ea"/>
                <a:cs typeface="+mn-cs"/>
              </a:rPr>
              <a:t>El “observador”, basándose en la pauta de observación que se encuentra en el material didáctico, deberá registrar todo lo que sucede entre los “dibujantes” y el “emisor”, en especial las confusiones y quebrantamiento de reglas que surjan durante el desarrollo de la actividad.</a:t>
            </a:r>
          </a:p>
          <a:p>
            <a:pPr marL="180975" indent="-180975">
              <a:buFont typeface="Arial" pitchFamily="34" charset="0"/>
              <a:buChar char="•"/>
            </a:pPr>
            <a:endParaRPr lang="es-MX" sz="900" b="0" dirty="0" smtClean="0">
              <a:latin typeface="+mn-lt"/>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Para realizar esta primera parte de la actividad, los participantes tendrán 10 minutos. Una vez terminados los dibujos, pida a todos los participantes que se sienten formando un círculo y que, durante 5 minutos, comparen los resultados obtenidos con el modelo original.</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Arial" pitchFamily="34" charset="0"/>
              <a:buChar char="•"/>
            </a:pPr>
            <a:r>
              <a:rPr lang="es-MX" sz="800" b="0" dirty="0" smtClean="0">
                <a:latin typeface="+mn-lt"/>
              </a:rPr>
              <a:t> Sugiérale al equipo que tome nota</a:t>
            </a:r>
            <a:r>
              <a:rPr lang="es-MX" sz="800" b="0" baseline="0" dirty="0" smtClean="0">
                <a:latin typeface="+mn-lt"/>
              </a:rPr>
              <a:t> de los comentarios sugeridos.</a:t>
            </a:r>
            <a:endParaRPr lang="es-MX" sz="8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15</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900" dirty="0" smtClean="0">
                <a:latin typeface="+mn-lt"/>
              </a:rPr>
              <a:t>Cada equipo deberá mostrar los dibujos realizados y señalar los comentarios que se hicieron al interior de cada equipo una vez que fueron confrontados con el diseño original.</a:t>
            </a: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dirty="0" smtClean="0">
              <a:latin typeface="+mn-lt"/>
            </a:endParaRP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900" dirty="0" smtClean="0">
                <a:latin typeface="+mn-lt"/>
              </a:rPr>
              <a:t> Los</a:t>
            </a:r>
            <a:r>
              <a:rPr lang="es-MX" sz="900" baseline="0" dirty="0" smtClean="0">
                <a:latin typeface="+mn-lt"/>
              </a:rPr>
              <a:t> “observadores” deberán confirmar o contradecir las opiniones entregadas, de acuerdo a lo que ellos apreciaron durante el desarrollo de la actividad</a:t>
            </a: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baseline="0" dirty="0" smtClean="0">
              <a:latin typeface="+mn-lt"/>
            </a:endParaRP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900" baseline="0" dirty="0" smtClean="0">
                <a:latin typeface="+mn-lt"/>
              </a:rPr>
              <a:t>Se deberán crear las condiciones para que los participen con fluidez.</a:t>
            </a: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baseline="0" dirty="0" smtClean="0">
              <a:latin typeface="+mn-lt"/>
            </a:endParaRP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Varios de ellos criticarán al “emisor”, y señalarán que éste no les dijo a los “dibujantes” una cosa u otra, o que estos últimos no siguieron con rigor todas las indicaciones. Muy pocos identificarán que estaban en presencia de importantes dificultades para lograr una buena comunicación, ya que no se veían entre sí, debían transmitir una imagen en palabras, no hubo posibilidad de contra preguntar y estaban sujetos al ruido ambiental de la sala en que se efectúa la actividad.</a:t>
            </a: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dirty="0" smtClean="0">
              <a:latin typeface="+mn-lt"/>
            </a:endParaRPr>
          </a:p>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Ofrezca la palabra a los participantes, a través de la siguiente pregunta: ¿Qué otras reglas o recomendaciones creen ustedes que son indispensables para lograr que dos o más personas se comuniquen entre sí?</a:t>
            </a:r>
          </a:p>
          <a:p>
            <a:pPr marL="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dirty="0" smtClean="0"/>
          </a:p>
          <a:p>
            <a:pPr marL="180975" indent="-180975">
              <a:buFont typeface="Arial" pitchFamily="34" charset="0"/>
              <a:buChar char="•"/>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16</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Arial" pitchFamily="34" charset="0"/>
              <a:buChar char="•"/>
            </a:pPr>
            <a:r>
              <a:rPr lang="es-MX" sz="900" b="0" dirty="0" smtClean="0">
                <a:latin typeface="+mn-lt"/>
              </a:rPr>
              <a:t> </a:t>
            </a:r>
            <a:r>
              <a:rPr lang="es-MX" sz="900" kern="1200" dirty="0" smtClean="0">
                <a:solidFill>
                  <a:schemeClr val="tx1"/>
                </a:solidFill>
                <a:latin typeface="+mn-lt"/>
                <a:ea typeface="+mn-ea"/>
                <a:cs typeface="+mn-cs"/>
              </a:rPr>
              <a:t>A partir de los comentarios surgidos, usted deberá destacar el esfuerzo que tenemos que hacer los seres humanos para lograr comunicarnos, y que la comunicación no es un fenómeno que se produzca de manera automática. Requiere de una dedicación consciente y una actitud de comprensión ante las dificultades que se puedan presentar a los que escuchan. Esto se debe a que, constantemente, nos encontramos con variados elementos que dificultan la calidad de la comunicación, tales como el ruido ambiente, la falta de contacto visual y la imposibilidad de preguntar lo que no se entiende, entre otros.</a:t>
            </a:r>
          </a:p>
          <a:p>
            <a:pPr marL="180975" indent="-180975" algn="just"/>
            <a:r>
              <a:rPr lang="es-MX" sz="900" kern="1200" dirty="0" smtClean="0">
                <a:solidFill>
                  <a:schemeClr val="tx1"/>
                </a:solidFill>
                <a:latin typeface="+mn-lt"/>
                <a:ea typeface="+mn-ea"/>
                <a:cs typeface="+mn-cs"/>
              </a:rPr>
              <a:t> </a:t>
            </a:r>
          </a:p>
          <a:p>
            <a:pPr marL="180975" indent="-180975" algn="just">
              <a:buFont typeface="Arial" pitchFamily="34" charset="0"/>
              <a:buChar char="•"/>
            </a:pPr>
            <a:r>
              <a:rPr lang="es-MX" sz="900" kern="1200" dirty="0" smtClean="0">
                <a:solidFill>
                  <a:schemeClr val="tx1"/>
                </a:solidFill>
                <a:latin typeface="+mn-lt"/>
                <a:ea typeface="+mn-ea"/>
                <a:cs typeface="+mn-cs"/>
              </a:rPr>
              <a:t> Finalice la actividad señalando que la mayoría de las dificultades se pueden solucionar poniendo atención cuando se nos habla, centrándose primero en entender lo que se nos dice y poniéndose en el lugar del otro antes de emitir mensajes, y privilegiando la información relevante por sobre la accesoria.</a:t>
            </a:r>
            <a:endParaRPr lang="es-MX" sz="900" dirty="0" smtClean="0">
              <a:latin typeface="+mn-lt"/>
            </a:endParaRPr>
          </a:p>
          <a:p>
            <a:pPr>
              <a:buFont typeface="Arial" pitchFamily="34" charset="0"/>
              <a:buChar char="•"/>
            </a:pPr>
            <a:endParaRPr lang="es-MX" sz="8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17</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18</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21</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22</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20000"/>
          </a:bodyPr>
          <a:lstStyle/>
          <a:p>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Destaque la importancia del Currículum Vitae en el mundo laboral, basándose en la información contenida en los antecedentes para el facilitador.</a:t>
            </a:r>
          </a:p>
          <a:p>
            <a:pPr lvl="0"/>
            <a:r>
              <a:rPr lang="es-MX" sz="900" kern="1200" dirty="0" smtClean="0">
                <a:solidFill>
                  <a:schemeClr val="tx1"/>
                </a:solidFill>
                <a:latin typeface="+mn-lt"/>
                <a:ea typeface="+mn-ea"/>
                <a:cs typeface="+mn-cs"/>
              </a:rPr>
              <a:t>Divida al grupo en dos equipos de igual número de participantes: un equipo tendrá el rol de “buscadores de empleo” a través de un Currículum, y el otro hará las veces de “evaluadores de Currículum”.</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Los “evaluadores de Currículum” deben actuar como si fuesen jefes de selección de la empresa que está llamando a reclutamiento. Entrégueles la “Pauta para confeccionar y evaluar un Currículum”, e indíqueles que, utilizando esta pauta, ellos deberán evaluar los currículos que elaborarán los “buscadores de empleo”, los cuales se encuentran postulando al cargo de diseñador web (u otro que usted haya seleccionado).</a:t>
            </a:r>
            <a:r>
              <a:rPr lang="es-MX" sz="900" kern="1200" baseline="0" dirty="0" smtClean="0">
                <a:solidFill>
                  <a:schemeClr val="tx1"/>
                </a:solidFill>
                <a:latin typeface="+mn-lt"/>
                <a:ea typeface="+mn-ea"/>
                <a:cs typeface="+mn-cs"/>
              </a:rPr>
              <a:t> </a:t>
            </a:r>
            <a:r>
              <a:rPr lang="es-MX" sz="900" kern="1200" dirty="0" smtClean="0">
                <a:solidFill>
                  <a:schemeClr val="tx1"/>
                </a:solidFill>
                <a:latin typeface="+mn-lt"/>
                <a:ea typeface="+mn-ea"/>
                <a:cs typeface="+mn-cs"/>
              </a:rPr>
              <a:t>Asigne 10 minutos para que revisen la pauta.</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Simultáneamente, pídale a los “buscadores de empleo” –sin mayores instrucciones– redacten un Currículum para postular al cargo de diseñador de páginas web u otro, conforme al aviso que usted seleccionó. El documento no debe tener más de una página, escrita con buena letra y de manera precisa. Asigne 10 minutos para que redacten su Currículum.</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Finalizado ese tiempo, distribuya un Currículum a cada “evaluador”, solicitándoles que –siguiendo la pauta– lo evalúen como si ellos fueran el jefe de selección de la empresa contratante. Una vez evaluado cada Currículum, el respectivo evaluador deberá determinar si contrataría o no al candidato que le fue asignado. Tiempo 10 minutos.</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Mientras los evaluadores hacen su trabajo, reúnase con los “buscadores de empleo” y oriéntelos para que identifiquen las dificultades que encontraron al construir sus currículos y las traduzcan en preguntas que luego podrán hacer a su respectivo evaluador, ya que ellos se han hecho “expertos” en el tema. De esa manera podrán redactar más tarde una versión mejorada del Currículum e integrarla a su Portafolio personal. Tiempo 10 minutos.</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23</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Arial" pitchFamily="34" charset="0"/>
              <a:buNone/>
            </a:pPr>
            <a:r>
              <a:rPr lang="es-MX" sz="900" b="0" dirty="0" smtClean="0">
                <a:latin typeface="+mn-lt"/>
              </a:rPr>
              <a:t>Se llevara ac</a:t>
            </a:r>
            <a:r>
              <a:rPr lang="es-MX" sz="900" b="0" baseline="0" dirty="0" smtClean="0">
                <a:latin typeface="+mn-lt"/>
              </a:rPr>
              <a:t>abo en parejas:</a:t>
            </a:r>
          </a:p>
          <a:p>
            <a:pPr lvl="0"/>
            <a:r>
              <a:rPr lang="es-MX" sz="900" kern="1200" dirty="0" smtClean="0">
                <a:solidFill>
                  <a:schemeClr val="tx1"/>
                </a:solidFill>
                <a:latin typeface="+mn-lt"/>
                <a:ea typeface="+mn-ea"/>
                <a:cs typeface="+mn-cs"/>
              </a:rPr>
              <a:t>Pida a cada integrante del equipo de “evaluadores” que se reúna con el postulante que le correspondió evaluar y que sostenga con él una conversación en la cual le exprese su opinión sobre el Currículum que elaboró y le haga saber las razones por las cuales lo seleccionaría para el cargo o si lo dejaría fuera de concurso.</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a:t>
            </a: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Finalmente, indique a los “buscadores de trabajo” que pregunten a su evaluador cómo podrían hacer para mejorar sus currículos, a partir de la pauta que ellos manejaron. Dado que el Currículum de cada participante pasará a formar parte del Portafolio de evidencias, indique también a cada “evaluador” que prepare su propia versión, basándose en la experiencia que ganó en el rol que le correspondió jugar.</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Después de finalizada la actividad, se espera que los participantes concluyan que un Currículum bien redactado y correctamente presentado es la primera imagen que un futuro empleador se forma de un candidato; y es, también, el primer paso para ingresar al mundo laboral. </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Señale que el esquema muestra el proceso típico de selección por Currículum en cualquier empresa. Del conjunto de CV recibidos, algunos son descartados por incumplimiento de aspectos clave del cargo, los otros pasan a la condición de preseleccionados. A partir de este nuevo conjunto, algunos pasan a la categoría de “postulantes de reserva” y otros son llamados a entrevista personal. La lista de reserva se moviliza en función de los resultados de las entrevistas personales.</a:t>
            </a:r>
            <a:endParaRPr lang="es-ES" sz="900" kern="1200" dirty="0" smtClean="0">
              <a:solidFill>
                <a:schemeClr val="tx1"/>
              </a:solidFill>
              <a:latin typeface="+mn-lt"/>
              <a:ea typeface="+mn-ea"/>
              <a:cs typeface="+mn-cs"/>
            </a:endParaRPr>
          </a:p>
          <a:p>
            <a:pPr>
              <a:buFont typeface="Arial" pitchFamily="34" charset="0"/>
              <a:buChar char="•"/>
            </a:pPr>
            <a:endParaRPr lang="es-MX" sz="800" b="0" dirty="0" smtClean="0">
              <a:latin typeface="+mn-lt"/>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b="1" i="1" kern="1200" dirty="0" smtClean="0">
                <a:solidFill>
                  <a:schemeClr val="tx1"/>
                </a:solidFill>
                <a:latin typeface="+mn-lt"/>
                <a:ea typeface="+mn-ea"/>
                <a:cs typeface="+mn-cs"/>
              </a:rPr>
              <a:t>Al término de esta actividad el participante contará con un Currículum Vitae, el cual deberá ubicar en su Portafolio de evidencias. Con él podrá demostrar más tarde que es capaz de redactar textos con diversos propósitos comunicativos y de diferente complejidad.</a:t>
            </a:r>
            <a:endParaRPr lang="es-ES" sz="900" b="1" i="1" kern="1200" dirty="0" smtClean="0">
              <a:solidFill>
                <a:schemeClr val="tx1"/>
              </a:solidFill>
              <a:latin typeface="+mn-lt"/>
              <a:ea typeface="+mn-ea"/>
              <a:cs typeface="+mn-cs"/>
            </a:endParaRPr>
          </a:p>
          <a:p>
            <a:pPr>
              <a:buFont typeface="Arial" pitchFamily="34" charset="0"/>
              <a:buNone/>
            </a:pPr>
            <a:endParaRPr lang="es-MX" sz="8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27</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28</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29</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Motívelos para que realicen con interés esta actividad.</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ES" sz="900" kern="1200" dirty="0" smtClean="0">
              <a:solidFill>
                <a:schemeClr val="tx1"/>
              </a:solidFill>
              <a:latin typeface="+mn-lt"/>
              <a:ea typeface="+mn-ea"/>
              <a:cs typeface="+mn-cs"/>
            </a:endParaRPr>
          </a:p>
          <a:p>
            <a:pPr lvl="0">
              <a:buNone/>
            </a:pPr>
            <a:r>
              <a:rPr lang="es-ES" sz="900" kern="1200" dirty="0" smtClean="0">
                <a:solidFill>
                  <a:schemeClr val="tx1"/>
                </a:solidFill>
                <a:latin typeface="+mn-lt"/>
                <a:ea typeface="+mn-ea"/>
                <a:cs typeface="+mn-cs"/>
              </a:rPr>
              <a:t>Etapa 1</a:t>
            </a:r>
          </a:p>
          <a:p>
            <a:pPr lvl="0"/>
            <a:r>
              <a:rPr lang="es-MX" dirty="0" smtClean="0"/>
              <a:t>A los del equipo A, distribúyales la lámina del material didáctico que corresponde a la “Figura con cerillos”. Proporcione además una hoja en blanco a cada participante.</a:t>
            </a:r>
          </a:p>
          <a:p>
            <a:pPr lvl="0"/>
            <a:r>
              <a:rPr lang="es-MX" dirty="0" smtClean="0"/>
              <a:t>A los del equipo B distribúyales la lámina del material didáctico que corresponde a la “Figura con estambre”. Proporcione además una hoja en blanco a cada participante.</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Solicite a todos los participantes que redacten las instrucciones que le permitirán a su compañero armar la figura, basándose en las indicaciones que ya tienen por escrito. Otórgueles 10 minutos para cumplir con la tarea.</a:t>
            </a:r>
            <a:endParaRPr lang="es-ES" sz="900" kern="1200" dirty="0" smtClean="0">
              <a:solidFill>
                <a:schemeClr val="tx1"/>
              </a:solidFill>
              <a:latin typeface="+mn-lt"/>
              <a:ea typeface="+mn-ea"/>
              <a:cs typeface="+mn-cs"/>
            </a:endParaRPr>
          </a:p>
          <a:p>
            <a:pPr>
              <a:buNone/>
            </a:pPr>
            <a:endParaRPr lang="es-ES" dirty="0" smtClean="0"/>
          </a:p>
          <a:p>
            <a:pPr>
              <a:buNone/>
            </a:pPr>
            <a:r>
              <a:rPr lang="es-ES" dirty="0" smtClean="0"/>
              <a:t>Etapa 2</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Pida que cada participante del grupo A le entregue las instrucciones que redactó a un miembro del grupo B, y viceversa.</a:t>
            </a:r>
            <a:endParaRPr lang="es-ES"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Solicíteles que, siguiendo las instrucciones que redactó su compañero, construyan la figura que se les indica. Disponga en su propio escritorio el material necesario para construir las figuras, de modo que cada cual retire lo que necesita. Otorgue 15 minutos para completar la tarea.</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30</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Arial" pitchFamily="34" charset="0"/>
              <a:buNone/>
            </a:pPr>
            <a:r>
              <a:rPr lang="es-MX" sz="900" b="0" dirty="0" smtClean="0">
                <a:latin typeface="+mn-lt"/>
              </a:rPr>
              <a:t>Se llevara ac</a:t>
            </a:r>
            <a:r>
              <a:rPr lang="es-MX" sz="900" b="0" baseline="0" dirty="0" smtClean="0">
                <a:latin typeface="+mn-lt"/>
              </a:rPr>
              <a:t>abo en parejas:</a:t>
            </a:r>
          </a:p>
          <a:p>
            <a:pPr lvl="0"/>
            <a:r>
              <a:rPr lang="es-MX" sz="900" kern="1200" dirty="0" smtClean="0">
                <a:solidFill>
                  <a:schemeClr val="tx1"/>
                </a:solidFill>
                <a:latin typeface="+mn-lt"/>
                <a:ea typeface="+mn-ea"/>
                <a:cs typeface="+mn-cs"/>
              </a:rPr>
              <a:t>Pida que cada participante se reúna con su pareja de trabajo (la misma con que intercambió las instrucciones) y que se muestren las figuras que cada cual construyó.</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Estimule a las parejas para que comenten los resultados de sus respectivos trabajos. Cada cual debe indicar al otro las frases que le facilitaron la tarea y las que la dificultaron. También deben comentar si el lenguaje fue o no claro, si priorizó lo esencial, si siguió un orden lógico,  etc. Otorgue entre 5 y 10 minutos a estos comentarios.</a:t>
            </a:r>
            <a:endParaRPr lang="es-ES" sz="900" kern="1200" dirty="0" smtClean="0">
              <a:solidFill>
                <a:schemeClr val="tx1"/>
              </a:solidFill>
              <a:latin typeface="+mn-lt"/>
              <a:ea typeface="+mn-ea"/>
              <a:cs typeface="+mn-cs"/>
            </a:endParaRPr>
          </a:p>
          <a:p>
            <a:pPr marL="180975" indent="-180975">
              <a:buFont typeface="Arial" pitchFamily="34" charset="0"/>
              <a:buNone/>
            </a:pPr>
            <a:endParaRPr lang="es-MX" sz="900" b="0" baseline="0" dirty="0" smtClean="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Los participantes deberán concluir que la redacción de instrucciones escritas y su posterior interpretación por otra persona, es una habilidad que requiere entrenamiento y que es indispensable para la vida laboral. Además, se espera que concluyan que, para entregar información, siempre se debe ser capaz de ponerse en el lugar del otro y de sus necesidades de información.</a:t>
            </a:r>
          </a:p>
          <a:p>
            <a:pPr marL="180975" marR="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ES"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Apoye este análisis basándose en la “Pauta para la redacción de instructivos”, que se encuentra en los antecedentes para el docente. Subraye, por ejemplo, que la actividad recién realizada permite ejercitarse en la capacidad de síntesis, en el ordenamiento lógico que se requiere para dar instrucciones, en el valor del lenguaje para expresarse con claridad y en la concentración mental necesaria para redactar y para entender los mensajes.</a:t>
            </a:r>
          </a:p>
          <a:p>
            <a:pPr marL="180975" marR="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b="1" i="1" kern="1200" dirty="0" smtClean="0">
                <a:solidFill>
                  <a:schemeClr val="tx1"/>
                </a:solidFill>
                <a:latin typeface="+mn-lt"/>
                <a:ea typeface="+mn-ea"/>
                <a:cs typeface="+mn-cs"/>
              </a:rPr>
              <a:t>Al término de esta actividad, el participante contará con un instructivo redactado por él mismo, el cual deberá ubicar en su Portafolio de evidencias. Con él podrá demostrar más tarde que es capaz de redactar textos con diversos propósitos comunicativos y de diferente complejidad.</a:t>
            </a:r>
            <a:endParaRPr lang="es-ES" sz="900" b="1" i="1" kern="1200" dirty="0" smtClean="0">
              <a:solidFill>
                <a:schemeClr val="tx1"/>
              </a:solidFill>
              <a:latin typeface="+mn-lt"/>
              <a:ea typeface="+mn-ea"/>
              <a:cs typeface="+mn-cs"/>
            </a:endParaRPr>
          </a:p>
          <a:p>
            <a:pPr>
              <a:buFont typeface="Arial" pitchFamily="34" charset="0"/>
              <a:buNone/>
            </a:pPr>
            <a:endParaRPr lang="es-MX" sz="8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32</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just"/>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35</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228600" indent="-228600" algn="just">
              <a:buFont typeface="Wingdings" pitchFamily="2" charset="2"/>
              <a:buChar char="§"/>
            </a:pPr>
            <a:r>
              <a:rPr lang="es-MX" sz="900" dirty="0" smtClean="0">
                <a:latin typeface="+mn-lt"/>
              </a:rPr>
              <a:t>Por ejemplo, la expresión de sorpresa se exhibe de la siguiente manera: las cejas se levantan y se curvan, la</a:t>
            </a:r>
            <a:r>
              <a:rPr lang="es-MX" sz="900" baseline="0" dirty="0" smtClean="0">
                <a:latin typeface="+mn-lt"/>
              </a:rPr>
              <a:t> piel que está debajo de la ceja se estira, se forman arrugas horizontales a lo largo de la frente, los parpados se abren, la mandíbula también. De esta manera podemos decir estar consientes de que todas las manifestaciones de las emociones son interpretadas  por el interlocutor, incluso con mayor potencia que el mismo mensaje verbal.</a:t>
            </a:r>
          </a:p>
          <a:p>
            <a:pPr marL="228600" indent="-228600">
              <a:buFont typeface="Wingdings" pitchFamily="2" charset="2"/>
              <a:buChar char="§"/>
            </a:pP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228600" indent="-228600" algn="just">
              <a:buFont typeface="Wingdings" pitchFamily="2" charset="2"/>
              <a:buChar char="§"/>
            </a:pPr>
            <a:r>
              <a:rPr lang="es-MX" sz="900" dirty="0" smtClean="0">
                <a:latin typeface="+mn-lt"/>
              </a:rPr>
              <a:t>Sí por ejemplo, ante la desaprobación de un proyecto</a:t>
            </a:r>
            <a:r>
              <a:rPr lang="es-MX" sz="900" baseline="0" dirty="0" smtClean="0">
                <a:latin typeface="+mn-lt"/>
              </a:rPr>
              <a:t> que hemos presentado, nuestro rostro traduce rabia, seguramente nos estaremos cerrando a la oportunidad de comprender las razones de rechazo.</a:t>
            </a:r>
          </a:p>
          <a:p>
            <a:pPr marL="228600" indent="-228600">
              <a:buFont typeface="Wingdings" pitchFamily="2" charset="2"/>
              <a:buChar char="§"/>
            </a:pP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37</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228600" indent="-228600" algn="just">
              <a:buFont typeface="Wingdings" pitchFamily="2" charset="2"/>
              <a:buChar char="§"/>
            </a:pPr>
            <a:r>
              <a:rPr lang="es-MX" sz="900" dirty="0" smtClean="0">
                <a:latin typeface="Calibri" pitchFamily="34" charset="0"/>
              </a:rPr>
              <a:t>Sí por ejemplo, ante la desaprobación de un proyecto</a:t>
            </a:r>
            <a:r>
              <a:rPr lang="es-MX" sz="900" baseline="0" dirty="0" smtClean="0">
                <a:latin typeface="Calibri" pitchFamily="34" charset="0"/>
              </a:rPr>
              <a:t> que hemos presentado, nuestro rostro traduce rabia, seguramente nos estaremos cerrando a la oportunidad de comprender las razones de rechazo.</a:t>
            </a:r>
          </a:p>
          <a:p>
            <a:pPr marL="228600" indent="-228600" algn="just">
              <a:buFont typeface="Wingdings" pitchFamily="2" charset="2"/>
              <a:buChar char="§"/>
            </a:pPr>
            <a:endParaRPr lang="es-MX" sz="900" dirty="0">
              <a:latin typeface="Calibri" pitchFamily="34" charset="0"/>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38</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228600" indent="-228600" algn="just">
              <a:buFont typeface="Wingdings" pitchFamily="2" charset="2"/>
              <a:buChar char="§"/>
            </a:pPr>
            <a:r>
              <a:rPr lang="es-MX" sz="900" baseline="0" dirty="0" smtClean="0">
                <a:latin typeface="+mn-lt"/>
              </a:rPr>
              <a:t>Los miembros del equipo 1 recibirán “una carta” que expresa algún estado emocional (atracción, alegría, fatiga, enojo, asombro, tristeza, temor y desconfianza)</a:t>
            </a:r>
          </a:p>
          <a:p>
            <a:pPr marL="228600" indent="-228600" algn="just">
              <a:buFont typeface="Wingdings" pitchFamily="2" charset="2"/>
              <a:buChar char="§"/>
            </a:pPr>
            <a:endParaRPr lang="es-MX" sz="900" baseline="0" dirty="0" smtClean="0">
              <a:latin typeface="+mn-lt"/>
            </a:endParaRPr>
          </a:p>
          <a:p>
            <a:pPr marL="228600" indent="-228600" algn="just">
              <a:buFont typeface="Wingdings" pitchFamily="2" charset="2"/>
              <a:buChar char="§"/>
            </a:pPr>
            <a:r>
              <a:rPr lang="es-MX" sz="900" baseline="0" dirty="0" smtClean="0">
                <a:latin typeface="+mn-lt"/>
              </a:rPr>
              <a:t>Los miembros del equipo 2 recibirán diversos “textos breves” con una frase que alude a alguna emoción en particular.</a:t>
            </a:r>
          </a:p>
          <a:p>
            <a:pPr marL="228600" indent="-228600" algn="just">
              <a:buFont typeface="Wingdings" pitchFamily="2" charset="2"/>
              <a:buChar char="§"/>
            </a:pPr>
            <a:endParaRPr lang="es-MX" sz="900" baseline="0" dirty="0" smtClean="0">
              <a:latin typeface="+mn-lt"/>
            </a:endParaRPr>
          </a:p>
          <a:p>
            <a:pPr marL="228600" indent="-228600" algn="just">
              <a:buFont typeface="Wingdings" pitchFamily="2" charset="2"/>
              <a:buChar char="§"/>
            </a:pPr>
            <a:r>
              <a:rPr lang="es-MX" sz="900" baseline="0" dirty="0" smtClean="0">
                <a:latin typeface="+mn-lt"/>
              </a:rPr>
              <a:t>Los miembros del equipo 3, recibirán “tarjetas” con el nombre de alguna emoción.</a:t>
            </a:r>
          </a:p>
          <a:p>
            <a:pPr marL="228600" indent="-228600" algn="just">
              <a:buFont typeface="Wingdings" pitchFamily="2" charset="2"/>
              <a:buChar char="§"/>
            </a:pPr>
            <a:endParaRPr lang="es-MX" sz="900" baseline="0" dirty="0" smtClean="0">
              <a:latin typeface="+mn-lt"/>
            </a:endParaRPr>
          </a:p>
          <a:p>
            <a:pPr marL="228600" indent="-228600" algn="just">
              <a:buFont typeface="Wingdings" pitchFamily="2" charset="2"/>
              <a:buChar char="§"/>
            </a:pPr>
            <a:r>
              <a:rPr lang="es-MX" sz="900" baseline="0" dirty="0" smtClean="0">
                <a:latin typeface="+mn-lt"/>
              </a:rPr>
              <a:t>Después de haber repartido el material a cada equipo, solicitar a los participantes que se mezclen entre ellos buscando a aquellos compañeros que tengan información complementaria a la de ellos, hasta conformar un conjunto de tres personas (1 de cada equipo)</a:t>
            </a:r>
          </a:p>
          <a:p>
            <a:pPr marL="228600" indent="-228600" algn="just">
              <a:buFont typeface="Wingdings" pitchFamily="2" charset="2"/>
              <a:buChar char="§"/>
            </a:pPr>
            <a:endParaRPr lang="es-MX" sz="900" baseline="0" dirty="0" smtClean="0">
              <a:latin typeface="+mn-lt"/>
            </a:endParaRPr>
          </a:p>
          <a:p>
            <a:pPr marL="228600" indent="-228600" algn="just">
              <a:buFont typeface="Wingdings" pitchFamily="2" charset="2"/>
              <a:buChar char="§"/>
            </a:pPr>
            <a:r>
              <a:rPr lang="es-MX" sz="900" baseline="0" dirty="0" smtClean="0">
                <a:latin typeface="+mn-lt"/>
              </a:rPr>
              <a:t>Una vez conformados los equipos de tres personas, cada uno de sus representantes deberá, solo, representar haciendo uso únicamente de su rostro de una emoción escogida por él mismo y los otros deberán expresar lo que quiso expresar. (15 minutos).</a:t>
            </a:r>
          </a:p>
          <a:p>
            <a:pPr marL="228600" indent="-228600">
              <a:buFont typeface="Wingdings" pitchFamily="2" charset="2"/>
              <a:buChar char="§"/>
            </a:pP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39</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sz="900" dirty="0" smtClean="0">
                <a:latin typeface="+mn-lt"/>
              </a:rPr>
              <a:t>Q</a:t>
            </a:r>
            <a:r>
              <a:rPr lang="es-MX" sz="900" b="0" baseline="0" dirty="0" smtClean="0">
                <a:latin typeface="+mn-lt"/>
              </a:rPr>
              <a:t>ue los equipos platiquen cómo llegaron al acuerdo sobre la formación de los equipos y qué dificultades tuvieron para identificar el significado de las mímicas. Es probable que pocas veces ellos se hayan dado la oportunidad de analizar los cambios que ocurren en el rostro para que se refleje una emoción y la fuerza comunicacional de éstas.</a:t>
            </a:r>
          </a:p>
          <a:p>
            <a:pPr marL="180975" indent="-180975" algn="just">
              <a:buFont typeface="Wingdings" pitchFamily="2" charset="2"/>
              <a:buChar char="§"/>
            </a:pPr>
            <a:endParaRPr lang="es-MX" sz="900" b="0" baseline="0" dirty="0" smtClean="0">
              <a:latin typeface="+mn-lt"/>
            </a:endParaRPr>
          </a:p>
          <a:p>
            <a:pPr marL="180975" indent="-180975" algn="just">
              <a:buFont typeface="Wingdings" pitchFamily="2" charset="2"/>
              <a:buChar char="§"/>
            </a:pPr>
            <a:r>
              <a:rPr lang="es-MX" sz="900" b="0" baseline="0" dirty="0" smtClean="0">
                <a:latin typeface="+mn-lt"/>
              </a:rPr>
              <a:t>Ayúdeles a identificar que no es  sólo la boca o cejas las que se mueven en una cierta dirección. También los músculos faciales, el brillo de los ojos, la dilatación de la pupila, el enrojecimiento o sudoración de la piel, etc.</a:t>
            </a:r>
          </a:p>
          <a:p>
            <a:pPr marL="180975" indent="-180975" algn="just">
              <a:buFont typeface="Wingdings" pitchFamily="2" charset="2"/>
              <a:buChar char="§"/>
            </a:pPr>
            <a:endParaRPr lang="es-MX" sz="900" b="0" baseline="0" dirty="0" smtClean="0">
              <a:latin typeface="+mn-lt"/>
            </a:endParaRPr>
          </a:p>
          <a:p>
            <a:pPr marL="180975" indent="-180975" algn="just">
              <a:buFont typeface="Wingdings" pitchFamily="2" charset="2"/>
              <a:buChar char="§"/>
            </a:pPr>
            <a:r>
              <a:rPr lang="es-MX" sz="900" b="0" baseline="0" dirty="0" smtClean="0">
                <a:latin typeface="+mn-lt"/>
              </a:rPr>
              <a:t>Solicitar a los participantes que relaten diversas experiencias vividas por ellos, en las cuales hayan sentido que lo que les decía verbalmente no se correlacionaba con lo que se les decía a través de la expresión facial.</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40</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r>
              <a:rPr lang="es-MX" sz="800" b="0" dirty="0" smtClean="0">
                <a:latin typeface="+mn-lt"/>
              </a:rPr>
              <a:t>Resaltar la importancia del nivel no verbal en</a:t>
            </a:r>
            <a:r>
              <a:rPr lang="es-MX" sz="800" b="0" baseline="0" dirty="0" smtClean="0">
                <a:latin typeface="+mn-lt"/>
              </a:rPr>
              <a:t> la comunicación humana, en especial lo relacionado con la expresión de la cara. Es importante destacar que, la sola expresión facial se convierte en un facilitador de las relaciones humanas o en un entorpecedor.</a:t>
            </a:r>
            <a:endParaRPr lang="es-MX" sz="2400" dirty="0" smtClean="0"/>
          </a:p>
          <a:p>
            <a:pPr>
              <a:buFont typeface="Arial" pitchFamily="34" charset="0"/>
              <a:buChar char="•"/>
            </a:pPr>
            <a:endParaRPr lang="es-MX" sz="8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41</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42</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43</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45</a:t>
            </a:fld>
            <a:endParaRPr lang="es-MX"/>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b="0" kern="1200" dirty="0" smtClean="0">
                <a:solidFill>
                  <a:schemeClr val="tx1"/>
                </a:solidFill>
                <a:latin typeface="+mn-lt"/>
                <a:ea typeface="+mn-ea"/>
                <a:cs typeface="+mn-cs"/>
              </a:rPr>
              <a:t>Para realizar esta actividad se requieren dos sesiones, distribuidas en el plazo máximo de una semana. Motive a los ¨equipos de actuación¨ para que aprovechen ese lapso de tiempo y ensayen las dramatizaciones que deberán realizar.</a:t>
            </a:r>
            <a:endParaRPr lang="es-ES" sz="900" b="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46</a:t>
            </a:fld>
            <a:endParaRPr lang="es-MX"/>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pPr lvl="0"/>
            <a:r>
              <a:rPr lang="es-MX" sz="900" kern="1200" dirty="0" smtClean="0">
                <a:solidFill>
                  <a:schemeClr val="tx1"/>
                </a:solidFill>
                <a:latin typeface="+mn-lt"/>
                <a:ea typeface="+mn-ea"/>
                <a:cs typeface="+mn-cs"/>
              </a:rPr>
              <a:t>Destaque el hecho de que la comunicación humana es mucho más que las palabras que decimos, y que existen otros niveles que no son verbales y que transmiten, principalmente, emociones y sentimientos.</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Introduzca la actividad diciendo a los participantes que deberán realizar una pequeña obra de teatro que representa un conflicto laboral que deberá ser manejado por ellos. Destaque el hecho de que ellos tendrán que inventar los diálogos necesarios para que la obra se desarrolle, a partir de las primeras intervenciones que ya están determinadas. </a:t>
            </a:r>
          </a:p>
          <a:p>
            <a:pPr lvl="0">
              <a:buNone/>
            </a:pPr>
            <a:endParaRPr lang="es-ES" sz="900" kern="1200" dirty="0" smtClean="0">
              <a:solidFill>
                <a:schemeClr val="tx1"/>
              </a:solidFill>
              <a:latin typeface="+mn-lt"/>
              <a:ea typeface="+mn-ea"/>
              <a:cs typeface="+mn-cs"/>
            </a:endParaRPr>
          </a:p>
          <a:p>
            <a:pPr lvl="0"/>
            <a:r>
              <a:rPr lang="es-MX" sz="900" b="1" i="1" kern="1200" dirty="0" smtClean="0">
                <a:solidFill>
                  <a:schemeClr val="tx1"/>
                </a:solidFill>
                <a:latin typeface="+mn-lt"/>
                <a:ea typeface="+mn-ea"/>
                <a:cs typeface="+mn-cs"/>
              </a:rPr>
              <a:t>Divida al grupo en tres “equipos de actuación” de seis participantes cada uno. El resto del grupo divídalo en dos partes iguales y asígneles el rol de “observadores”.</a:t>
            </a:r>
            <a:endParaRPr lang="es-ES" sz="900" b="1" i="1" kern="1200" dirty="0" smtClean="0">
              <a:solidFill>
                <a:schemeClr val="tx1"/>
              </a:solidFill>
              <a:latin typeface="+mn-lt"/>
              <a:ea typeface="+mn-ea"/>
              <a:cs typeface="+mn-cs"/>
            </a:endParaRPr>
          </a:p>
          <a:p>
            <a:pPr lvl="0">
              <a:buNone/>
            </a:pPr>
            <a:endParaRPr lang="es-ES" sz="9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47</a:t>
            </a:fld>
            <a:endParaRPr lang="es-MX"/>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Entregue a los tres equipos de actuación el material didáctico correspondiente. Una vez recibido, ellos deberán distribuirse los diferentes roles de la obra. A su vez, entregue a los observadores el material didáctico que contiene la pauta de observación de las dramatizaciones.</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Pídales a los actores que desarrollen y ensayen los papeles que tienen que interpretar, subrayando la importancia de los tonos de voces y gestos en los diálogos. No se trata de memorizar; sólo de actuar y “meterse” seriamente en el personaje y su situación. Los parlamentos que ya están definidos no pueden modificarse. Las </a:t>
            </a:r>
            <a:r>
              <a:rPr lang="es-MX" sz="900" b="0" kern="1200" dirty="0" smtClean="0">
                <a:solidFill>
                  <a:schemeClr val="tx1"/>
                </a:solidFill>
                <a:latin typeface="+mn-lt"/>
                <a:ea typeface="+mn-ea"/>
                <a:cs typeface="+mn-cs"/>
              </a:rPr>
              <a:t>representaciones deben tener una duración máxima de 5 min. cada una.</a:t>
            </a:r>
            <a:endParaRPr lang="es-ES" sz="900" b="0" kern="1200" dirty="0" smtClean="0">
              <a:solidFill>
                <a:schemeClr val="tx1"/>
              </a:solidFill>
              <a:latin typeface="+mn-lt"/>
              <a:ea typeface="+mn-ea"/>
              <a:cs typeface="+mn-cs"/>
            </a:endParaRPr>
          </a:p>
          <a:p>
            <a:pPr lvl="0">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Pida a los observadores que revisen sus propias pautas, a modo de preparación del rol que interpretarán en la siguiente sesión.</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Otorgue 30 minutos a los equipos de actuación y a los grupos de observadores para que preparen sus respectivos roles. Tenga un papel muy activo durante ese lapso de tiempo, visitando cada equipo de actores y a los observadores. Ofrézcales sugerencias y estimúlelos a realizar un buen trabajo.</a:t>
            </a:r>
          </a:p>
          <a:p>
            <a:pPr lvl="0">
              <a:buNone/>
            </a:pPr>
            <a:endParaRPr lang="es-ES" sz="900" kern="1200" dirty="0" smtClean="0">
              <a:solidFill>
                <a:schemeClr val="tx1"/>
              </a:solidFill>
              <a:latin typeface="+mn-lt"/>
              <a:ea typeface="+mn-ea"/>
              <a:cs typeface="+mn-cs"/>
            </a:endParaRPr>
          </a:p>
          <a:p>
            <a:pPr lvl="0"/>
            <a:r>
              <a:rPr lang="es-MX" sz="900" b="0" kern="1200" dirty="0" smtClean="0">
                <a:solidFill>
                  <a:schemeClr val="tx1"/>
                </a:solidFill>
                <a:latin typeface="+mn-lt"/>
                <a:ea typeface="+mn-ea"/>
                <a:cs typeface="+mn-cs"/>
              </a:rPr>
              <a:t>Comente con los participantes que entre las sesiones 1 y 2 no deben intercambiar información. De suceder, se perdería parte importante del efecto que se busca lograr.</a:t>
            </a:r>
            <a:r>
              <a:rPr lang="es-MX" sz="900" kern="1200" dirty="0" smtClean="0">
                <a:solidFill>
                  <a:schemeClr val="tx1"/>
                </a:solidFill>
                <a:latin typeface="+mn-lt"/>
                <a:ea typeface="+mn-ea"/>
                <a:cs typeface="+mn-cs"/>
              </a:rPr>
              <a:t/>
            </a:r>
            <a:br>
              <a:rPr lang="es-MX" sz="900" kern="1200" dirty="0" smtClean="0">
                <a:solidFill>
                  <a:schemeClr val="tx1"/>
                </a:solidFill>
                <a:latin typeface="+mn-lt"/>
                <a:ea typeface="+mn-ea"/>
                <a:cs typeface="+mn-cs"/>
              </a:rPr>
            </a:br>
            <a:r>
              <a:rPr lang="es-MX" sz="900" kern="1200" dirty="0" smtClean="0">
                <a:solidFill>
                  <a:schemeClr val="tx1"/>
                </a:solidFill>
                <a:latin typeface="+mn-lt"/>
                <a:ea typeface="+mn-ea"/>
                <a:cs typeface="+mn-cs"/>
              </a:rPr>
              <a:t> </a:t>
            </a:r>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48</a:t>
            </a:fld>
            <a:endParaRPr lang="es-MX"/>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Comience la sesión felicitando a los participantes por el trabajo hecho durante la sesión pasada y estimulándolos a realizar una muy buena presentación.</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Recuerde algunos de los principales conceptos presentados en los antecedentes para el facilitador.</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Distribuya 20 minutos entre los tres equipos de actuación e inicie las presentaciones. Reitere la indicación de que las dramatizaciones no deben superar los 5 minutos de duración. (</a:t>
            </a:r>
            <a:r>
              <a:rPr lang="es-MX" sz="900" b="0" kern="1200" dirty="0" smtClean="0">
                <a:solidFill>
                  <a:schemeClr val="tx1"/>
                </a:solidFill>
                <a:latin typeface="+mn-lt"/>
                <a:ea typeface="+mn-ea"/>
                <a:cs typeface="+mn-cs"/>
              </a:rPr>
              <a:t>Permita a los equipos que acomoden los elementos del salón de clases, de acuerdo a las necesidades de cada grupo de actuación.)</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 sz="900" b="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49</a:t>
            </a:fld>
            <a:endParaRPr lang="es-MX"/>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Luego de las tres presentaciones, los observadores deberán comentar lo que vieron en cada presentación. Otorgue 10 minutos a estos comentarios.</a:t>
            </a:r>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A partir de lo dicho por los observadores (que fueron guiados por la pauta del material didáctico) y por todos los participantes, usted podrá ayudar a destacar las diferencias que se puede apreciar al entregar un mismo mensaje, cuando éste se ve influido por el estado emocional del que lo emite.</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Es importante concluir también que, en general, las emociones, sentimientos y estados de ánimo se reflejan en expresiones faciales y gestos, y que se debe cuidar la coherencia entre lo que dicen nuestras palabras y lo que expresa nuestro lenguaje no verbal.</a:t>
            </a:r>
            <a:endParaRPr lang="es-MX" sz="900" kern="120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51</a:t>
            </a:fld>
            <a:endParaRPr lang="es-MX"/>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52</a:t>
            </a:fld>
            <a:endParaRPr lang="es-MX"/>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53</a:t>
            </a:fld>
            <a:endParaRPr lang="es-MX"/>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55</a:t>
            </a:fld>
            <a:endParaRPr lang="es-MX"/>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56</a:t>
            </a:fld>
            <a:endParaRPr lang="es-MX"/>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Destaque el hecho de que la comunicación no verbal se compone tanto de los gestos corporales y faciales, como del tono de voz, la vestimenta y la presentación personal. Haga ver que, al momento de presentarse a una entrevista de trabajo, tan importante como la comunicación verbal es la comunicación no verbal.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Introduzca la actividad señalando que cuatro participantes actuarán como “entrevistados” para un puesto de trabajo y otro como “entrevistador o encargado de selección”.</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Señale también que, a medida que van siendo entrevistados, los demás participantes deberán calificar la presentación personal y el manejo del lenguaje no verbal de los candidatos, para luego determinar cuál de ellos es el más apto para el cargo y por qué.</a:t>
            </a:r>
          </a:p>
          <a:p>
            <a:pPr>
              <a:buNone/>
            </a:pPr>
            <a:endParaRPr lang="es-MX"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Solicite cinco voluntarios y entrégueles la “Pauta para los postulantes y para el entrevistador”. Asigne usted los roles a cada uno de los cinco actores. Señáleles que tienen 10 minutos para prepararse. Mientras esto ocurre, reparta a todos los demás participantes la “Pauta para calificar a los postulantes” e indíqueles que se familiaricen con ella.</a:t>
            </a:r>
            <a:endParaRPr lang="es-ES" sz="900" kern="1200" dirty="0" smtClean="0">
              <a:solidFill>
                <a:schemeClr val="tx1"/>
              </a:solidFill>
              <a:latin typeface="+mn-lt"/>
              <a:ea typeface="+mn-ea"/>
              <a:cs typeface="+mn-cs"/>
            </a:endParaRPr>
          </a:p>
          <a:p>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Dé inicio a las representaciones. Destine aproximadamente 15 minutos para las cuatro escenificaciones. Otorgue un tiempo de 5 minutos para que los evaluadores finalicen sus anotaciones y cálculos.</a:t>
            </a:r>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58</a:t>
            </a:fld>
            <a:endParaRPr lang="es-MX"/>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Al terminar, solicite a los “evaluadores” que digan en voz alta las notas que asignaron a cada candidato y determinen quién es el mejor calificado.</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Es muy probable que, si la actuación sigue las indicaciones de la pauta, el seleccionado sea el candidato 1. A partir de ese resultado u otro, analice en conjunto con los participantes cómo fue la presentación del candidato elegido y en qué se diferenció de los otros tres.</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Solicite a los cuatro “entrevistados” que cuenten cuáles fueron las indicaciones que recibieron para desempeñar su papel, de modo que los evaluadores puedan confirmar sus apreciaciones.</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59</a:t>
            </a:fld>
            <a:endParaRPr lang="es-MX"/>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 partir de la puesta en común, usted deberá destacar la relevancia que tiene saber utilizar la corporalidad y la presentación personal como herramientas de expresión y de comunicación no verbal. Destaque la importancia que tiene en una entrevista de trabajo el hecho de que cada persona sepa qué es lo que quiere comunicar verbalmente, para así cuidar la relación entre lo que dicen sus palabras y lo que dice su vestimenta, cuerpo, voz y gestos.</a:t>
            </a:r>
          </a:p>
          <a:p>
            <a:pPr marL="180975" marR="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Al término de esta actividad, el participante contará con un testimonio del facilitador el cual, basándose en una pauta de evaluación individual, indicará el nivel de logro de esta competencia.</a:t>
            </a:r>
          </a:p>
          <a:p>
            <a:pPr>
              <a:buNone/>
            </a:pPr>
            <a:endParaRPr lang="es-ES" sz="800" kern="1200" dirty="0" smtClean="0">
              <a:solidFill>
                <a:schemeClr val="tx1"/>
              </a:solidFill>
              <a:latin typeface="+mn-lt"/>
              <a:ea typeface="+mn-ea"/>
              <a:cs typeface="+mn-cs"/>
            </a:endParaRPr>
          </a:p>
          <a:p>
            <a:pPr lvl="1"/>
            <a:r>
              <a:rPr lang="es-MX" sz="900" kern="1200" dirty="0" smtClean="0">
                <a:solidFill>
                  <a:schemeClr val="tx1"/>
                </a:solidFill>
                <a:latin typeface="+mn-lt"/>
                <a:ea typeface="+mn-ea"/>
                <a:cs typeface="+mn-cs"/>
              </a:rPr>
              <a:t>En ella se reflejará el grado en que el participante es capaz de:</a:t>
            </a:r>
            <a:endParaRPr lang="es-ES" sz="900" kern="1200" dirty="0" smtClean="0">
              <a:solidFill>
                <a:schemeClr val="tx1"/>
              </a:solidFill>
              <a:latin typeface="+mn-lt"/>
              <a:ea typeface="+mn-ea"/>
              <a:cs typeface="+mn-cs"/>
            </a:endParaRPr>
          </a:p>
          <a:p>
            <a:pPr lvl="1"/>
            <a:r>
              <a:rPr lang="es-MX" sz="900" kern="1200" dirty="0" smtClean="0">
                <a:solidFill>
                  <a:schemeClr val="tx1"/>
                </a:solidFill>
                <a:latin typeface="+mn-lt"/>
                <a:ea typeface="+mn-ea"/>
                <a:cs typeface="+mn-cs"/>
              </a:rPr>
              <a:t>Conocer el propio lenguaje corporal como expresión de emociones.</a:t>
            </a:r>
            <a:endParaRPr lang="es-ES" sz="900" kern="1200" dirty="0" smtClean="0">
              <a:solidFill>
                <a:schemeClr val="tx1"/>
              </a:solidFill>
              <a:latin typeface="+mn-lt"/>
              <a:ea typeface="+mn-ea"/>
              <a:cs typeface="+mn-cs"/>
            </a:endParaRPr>
          </a:p>
          <a:p>
            <a:pPr lvl="1"/>
            <a:r>
              <a:rPr lang="es-MX" sz="900" kern="1200" dirty="0" smtClean="0">
                <a:solidFill>
                  <a:schemeClr val="tx1"/>
                </a:solidFill>
                <a:latin typeface="+mn-lt"/>
                <a:ea typeface="+mn-ea"/>
                <a:cs typeface="+mn-cs"/>
              </a:rPr>
              <a:t> Ser coherente en la comunicación verbal y no verbal.</a:t>
            </a:r>
            <a:endParaRPr lang="es-ES" sz="900" kern="1200" dirty="0" smtClean="0">
              <a:solidFill>
                <a:schemeClr val="tx1"/>
              </a:solidFill>
              <a:latin typeface="+mn-lt"/>
              <a:ea typeface="+mn-ea"/>
              <a:cs typeface="+mn-cs"/>
            </a:endParaRPr>
          </a:p>
          <a:p>
            <a:pPr lvl="1"/>
            <a:r>
              <a:rPr lang="es-MX" sz="900" kern="1200" dirty="0" smtClean="0">
                <a:solidFill>
                  <a:schemeClr val="tx1"/>
                </a:solidFill>
                <a:latin typeface="+mn-lt"/>
                <a:ea typeface="+mn-ea"/>
                <a:cs typeface="+mn-cs"/>
              </a:rPr>
              <a:t> Utilizar la corporalidad como herramienta de expresión y comunicación.</a:t>
            </a: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60</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61</a:t>
            </a:fld>
            <a:endParaRPr lang="es-MX"/>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62</a:t>
            </a:fld>
            <a:endParaRPr lang="es-MX"/>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63</a:t>
            </a:fld>
            <a:endParaRPr lang="es-MX"/>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64</a:t>
            </a:fld>
            <a:endParaRPr lang="es-MX"/>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65</a:t>
            </a:fld>
            <a:endParaRPr lang="es-MX"/>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66</a:t>
            </a:fld>
            <a:endParaRPr lang="es-MX"/>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67</a:t>
            </a:fld>
            <a:endParaRPr lang="es-MX"/>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pPr marL="180975" indent="-180975" algn="just">
              <a:buFont typeface="Arial" pitchFamily="34" charset="0"/>
              <a:buChar char="•"/>
            </a:pPr>
            <a:r>
              <a:rPr lang="es-MX" sz="1200" kern="1200" dirty="0" smtClean="0">
                <a:solidFill>
                  <a:schemeClr val="tx1"/>
                </a:solidFill>
                <a:latin typeface="Trebuchet MS" pitchFamily="34" charset="0"/>
                <a:ea typeface="+mn-ea"/>
                <a:cs typeface="+mn-cs"/>
              </a:rPr>
              <a:t>Promueva entre los participantes una pequeña conversación sobre si les cuesta o no expresar sus puntos de vista, cuando deben emitirlos frente a personas que podrían incomodarse, disentir o rechazar sus apreciaciones. También pregunte qué temas producen más dificultad para expresarse.</a:t>
            </a:r>
          </a:p>
          <a:p>
            <a:pPr marL="180975" indent="-180975" algn="just">
              <a:buFont typeface="Arial" pitchFamily="34" charset="0"/>
              <a:buChar char="•"/>
            </a:pPr>
            <a:r>
              <a:rPr lang="es-MX" sz="1200" kern="1200" baseline="0" dirty="0" smtClean="0">
                <a:solidFill>
                  <a:schemeClr val="tx1"/>
                </a:solidFill>
                <a:latin typeface="Trebuchet MS" pitchFamily="34" charset="0"/>
                <a:ea typeface="+mn-ea"/>
                <a:cs typeface="+mn-cs"/>
              </a:rPr>
              <a:t>Entregue a cada participante un set de “Tarjetas Mensaje”. Uno de ellos hará las veces de administrador del juego y elegirá tres de las seis tarjetas para trabajarlas en el equipo.</a:t>
            </a:r>
          </a:p>
          <a:p>
            <a:pPr marL="180975" indent="-180975" algn="just">
              <a:buFont typeface="Arial" pitchFamily="34" charset="0"/>
              <a:buChar char="•"/>
            </a:pPr>
            <a:r>
              <a:rPr lang="es-MX" sz="1200" kern="1200" baseline="0" dirty="0" smtClean="0">
                <a:solidFill>
                  <a:schemeClr val="tx1"/>
                </a:solidFill>
                <a:latin typeface="Trebuchet MS" pitchFamily="34" charset="0"/>
                <a:ea typeface="+mn-ea"/>
                <a:cs typeface="+mn-cs"/>
              </a:rPr>
              <a:t>El administrador pedirá a los miembros de su equipo que expresen, en frases cortas, los tres estilos comunicativos (agresivo, pasivo y asertivo) para cada una de las situaciones seleccionadas.</a:t>
            </a:r>
          </a:p>
          <a:p>
            <a:pPr marL="180975" indent="-180975" algn="just">
              <a:buFont typeface="Arial" pitchFamily="34" charset="0"/>
              <a:buChar char="•"/>
            </a:pPr>
            <a:r>
              <a:rPr lang="es-MX" sz="1200" kern="1200" baseline="0" dirty="0" smtClean="0">
                <a:solidFill>
                  <a:schemeClr val="tx1"/>
                </a:solidFill>
                <a:latin typeface="Trebuchet MS" pitchFamily="34" charset="0"/>
                <a:ea typeface="+mn-ea"/>
                <a:cs typeface="+mn-cs"/>
              </a:rPr>
              <a:t>Comentarles que, para transmitir cada mensaje, deben ser reactivos, imaginar el contexto de la situación (aunque no lo expresen)</a:t>
            </a:r>
          </a:p>
          <a:p>
            <a:pPr marL="180975" indent="-180975" algn="just">
              <a:buFont typeface="Arial" pitchFamily="34" charset="0"/>
              <a:buChar char="•"/>
            </a:pPr>
            <a:r>
              <a:rPr lang="es-MX" dirty="0" smtClean="0"/>
              <a:t>Otorgue 15 minutos a estas actuaciones y deje que</a:t>
            </a:r>
            <a:r>
              <a:rPr lang="es-MX" baseline="0" dirty="0" smtClean="0"/>
              <a:t> libremente se rían y critiquen sus propias representaciones.</a:t>
            </a:r>
          </a:p>
          <a:p>
            <a:pPr marL="180975" indent="-180975" algn="just">
              <a:buFont typeface="Arial" pitchFamily="34" charset="0"/>
              <a:buChar char="•"/>
            </a:pPr>
            <a:r>
              <a:rPr lang="es-MX" baseline="0" dirty="0" smtClean="0"/>
              <a:t>Que se reúna nuevamente todo el grupo y pedir que pase al frente un voluntario.</a:t>
            </a:r>
          </a:p>
          <a:p>
            <a:pPr marL="180975" indent="-180975" algn="just">
              <a:buFont typeface="Arial" pitchFamily="34" charset="0"/>
              <a:buChar char="•"/>
            </a:pPr>
            <a:r>
              <a:rPr lang="es-MX" baseline="0" dirty="0" smtClean="0"/>
              <a:t>Entregar al voluntario un set de la “Tarjeta de mensajes” y conserve en su mano el otro ejemplar.</a:t>
            </a:r>
          </a:p>
          <a:p>
            <a:pPr marL="180975" indent="-180975" algn="just">
              <a:buFont typeface="Arial" pitchFamily="34" charset="0"/>
              <a:buChar char="•"/>
            </a:pPr>
            <a:r>
              <a:rPr lang="es-MX" baseline="0" dirty="0" smtClean="0"/>
              <a:t>Indíquele una frase seleccionada por usted y pídale que se la dirija agresivamente a cualquier compañero del grupo. Él deberá aludirlo por su nombre y decirle la frase de forma ruda, molesta agresiva. A su vez, el compañero aludido deberá dar una respuesta firme, asertiva, pidiendo una  aclaración en forma tranquila pero segura.</a:t>
            </a:r>
          </a:p>
          <a:p>
            <a:pPr marL="180975" indent="-180975" algn="just">
              <a:buFont typeface="Arial" pitchFamily="34" charset="0"/>
              <a:buChar char="•"/>
            </a:pPr>
            <a:r>
              <a:rPr lang="es-MX" baseline="0" dirty="0" smtClean="0"/>
              <a:t>Luego llamar al frente a otro voluntario, pásele el grupo de “Tarjetas de mensajes” y pedirle que increpe a otro compañero con la segunda frase que usted determinó. El compañero aludido también deberá dar una respuesta firme, asertiva, pidiendo una aclaración en forma tranquila pero segura.</a:t>
            </a:r>
          </a:p>
          <a:p>
            <a:pPr marL="180975" indent="-180975" algn="just">
              <a:buFont typeface="Arial" pitchFamily="34" charset="0"/>
              <a:buChar char="•"/>
            </a:pPr>
            <a:r>
              <a:rPr lang="es-MX" baseline="0" dirty="0" smtClean="0"/>
              <a:t>Repetir el ejercicio hasta un máximo de 4 veces.</a:t>
            </a:r>
          </a:p>
          <a:p>
            <a:pPr>
              <a:buFont typeface="Arial" pitchFamily="34" charset="0"/>
              <a:buChar char="•"/>
            </a:pP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68</a:t>
            </a:fld>
            <a:endParaRPr lang="es-MX"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tabLst>
                <a:tab pos="180975" algn="l"/>
              </a:tabLst>
            </a:pPr>
            <a:r>
              <a:rPr lang="es-MX" sz="900" b="0" dirty="0" smtClean="0">
                <a:latin typeface="+mn-lt"/>
              </a:rPr>
              <a:t>Abrir el diálogo solicitando que comenten en cuál estilo comunicativo se sintieron más cómodos, cuando trabajaron en pequeños equipos, y  cuánto les costo tener una respuesta asertiva a quienes recibieron un mensaje entregado en forma agresiva.</a:t>
            </a:r>
          </a:p>
          <a:p>
            <a:pPr marL="180975" indent="-180975" algn="just">
              <a:buFont typeface="Wingdings" pitchFamily="2" charset="2"/>
              <a:buChar char="§"/>
              <a:tabLst>
                <a:tab pos="180975" algn="l"/>
              </a:tabLst>
            </a:pPr>
            <a:r>
              <a:rPr lang="es-MX" sz="900" dirty="0" smtClean="0">
                <a:latin typeface="+mn-lt"/>
              </a:rPr>
              <a:t>Señalarles que cada uno de nosotros tiene tendencia a desarrollar un estilo propio y debe hacer el esfuerzo de acercarse a la forma asertiva de comunicación. Mencionar, también, que las respuestas asertivas tuvieron dificultades en expresarse de una manera porque las emociones se ponen en juego, influidas por la carga con que es recibido  un mensaje.</a:t>
            </a:r>
          </a:p>
          <a:p>
            <a:pPr marL="180975" indent="-180975" algn="just">
              <a:buFont typeface="Wingdings" pitchFamily="2" charset="2"/>
              <a:buChar char="§"/>
              <a:tabLst>
                <a:tab pos="180975" algn="l"/>
              </a:tabLst>
            </a:pPr>
            <a:r>
              <a:rPr lang="es-MX" sz="900" b="0" dirty="0" smtClean="0">
                <a:latin typeface="+mn-lt"/>
              </a:rPr>
              <a:t>Destacar</a:t>
            </a:r>
            <a:r>
              <a:rPr lang="es-MX" sz="900" b="0" baseline="0" dirty="0" smtClean="0">
                <a:latin typeface="+mn-lt"/>
              </a:rPr>
              <a:t> el hecho de que las conductas pasivas generan en la otra persona aprovechamiento y abuso; las conductas asertivas, mayor claridad en la comunicación.</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69</a:t>
            </a:fld>
            <a:endParaRPr lang="es-MX"/>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tabLst>
                <a:tab pos="180975" algn="l"/>
              </a:tabLst>
            </a:pPr>
            <a:r>
              <a:rPr lang="es-MX" sz="900" b="0" dirty="0" smtClean="0">
                <a:latin typeface="+mn-lt"/>
              </a:rPr>
              <a:t>Luego de la experiencia vivida y de los comentarios realizados en la puesta</a:t>
            </a:r>
            <a:r>
              <a:rPr lang="es-MX" sz="900" b="0" baseline="0" dirty="0" smtClean="0">
                <a:latin typeface="+mn-lt"/>
              </a:rPr>
              <a:t> en común, destaque la importancia de distinguir estos tres tipos de conductas comunicativas y resalte el hecho de que, en la vida laboral, la asertividad es una característica que todos debemos desarrollar como competencia básica de la comunicación, en particular, al interior del equipo de trabajo y entre jefes y subordinados.</a:t>
            </a:r>
          </a:p>
          <a:p>
            <a:pPr marL="180975" indent="-180975" algn="just">
              <a:buFont typeface="Wingdings" pitchFamily="2" charset="2"/>
              <a:buChar char="§"/>
              <a:tabLst>
                <a:tab pos="180975" algn="l"/>
              </a:tabLst>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70</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71</a:t>
            </a:fld>
            <a:endParaRPr lang="es-MX"/>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just">
              <a:buNone/>
            </a:pPr>
            <a:r>
              <a:rPr lang="es-MX" sz="900" dirty="0" smtClean="0">
                <a:solidFill>
                  <a:schemeClr val="bg1"/>
                </a:solidFill>
              </a:rPr>
              <a:t>Esta actividad requiere que los participantes se conozcan previamente.</a:t>
            </a:r>
          </a:p>
          <a:p>
            <a:pPr algn="just"/>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72</a:t>
            </a:fld>
            <a:endParaRPr lang="es-MX"/>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73</a:t>
            </a:fld>
            <a:endParaRPr lang="es-MX"/>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74</a:t>
            </a:fld>
            <a:endParaRPr lang="es-MX"/>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r>
              <a:rPr lang="es-ES_tradnl" noProof="0" dirty="0" smtClean="0"/>
              <a:t>Enfatice que una </a:t>
            </a:r>
            <a:r>
              <a:rPr lang="es-ES_tradnl" sz="900" kern="1200" noProof="0" dirty="0" smtClean="0">
                <a:solidFill>
                  <a:schemeClr val="tx1"/>
                </a:solidFill>
                <a:latin typeface="+mn-lt"/>
                <a:ea typeface="+mn-ea"/>
                <a:cs typeface="+mn-cs"/>
              </a:rPr>
              <a:t>retroalimentación o crítica constructiva nos ayuda a entregar opiniones claras, precisas y bien fundamentadas a los demás. La crítica destructiva genera resistencias en las personas y destruye los lazos de confianza y credibilidad que necesita toda interacción humana.</a:t>
            </a:r>
          </a:p>
          <a:p>
            <a:pPr>
              <a:buNone/>
            </a:pPr>
            <a:r>
              <a:rPr lang="es-ES_tradnl" sz="900" kern="1200" noProof="0" dirty="0" smtClean="0">
                <a:solidFill>
                  <a:schemeClr val="tx1"/>
                </a:solidFill>
                <a:latin typeface="+mn-lt"/>
                <a:ea typeface="+mn-ea"/>
                <a:cs typeface="+mn-cs"/>
              </a:rPr>
              <a:t>Paso 1</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Entregue a cada participante un ejemplar del “Cuestionario para evaluar el grado de asertividad de otra persona” y </a:t>
            </a:r>
            <a:r>
              <a:rPr lang="es-MX" sz="900" b="1" kern="1200" dirty="0" smtClean="0">
                <a:solidFill>
                  <a:schemeClr val="tx1"/>
                </a:solidFill>
                <a:latin typeface="+mn-lt"/>
                <a:ea typeface="+mn-ea"/>
                <a:cs typeface="+mn-cs"/>
              </a:rPr>
              <a:t>solicíteles que evalúen a una persona del grupo designada por usted.</a:t>
            </a:r>
            <a:r>
              <a:rPr lang="es-MX" sz="900" kern="1200" dirty="0" smtClean="0">
                <a:solidFill>
                  <a:schemeClr val="tx1"/>
                </a:solidFill>
                <a:latin typeface="+mn-lt"/>
                <a:ea typeface="+mn-ea"/>
                <a:cs typeface="+mn-cs"/>
              </a:rPr>
              <a:t> A modo de sugerencia, usted podría formar las parejas siguiendo el orden alfabético del listado del grupo: el primero de la lista evalúa el segundo y éste al primero; el tercero evalúa al cuarto y éste al tercero; y así sucesivamente, hasta formar todas las parejas necesarias.</a:t>
            </a:r>
            <a:endParaRPr lang="es-ES"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Otorgue aproximadamente unos 15 minutos para responder el cuestionario y </a:t>
            </a:r>
            <a:r>
              <a:rPr lang="es-MX" sz="900" b="1" kern="1200" dirty="0" smtClean="0">
                <a:solidFill>
                  <a:schemeClr val="tx1"/>
                </a:solidFill>
                <a:latin typeface="+mn-lt"/>
                <a:ea typeface="+mn-ea"/>
                <a:cs typeface="+mn-cs"/>
              </a:rPr>
              <a:t>pídales que trabajen en silencio</a:t>
            </a:r>
            <a:r>
              <a:rPr lang="es-MX" sz="900" kern="1200" dirty="0" smtClean="0">
                <a:solidFill>
                  <a:schemeClr val="tx1"/>
                </a:solidFill>
                <a:latin typeface="+mn-lt"/>
                <a:ea typeface="+mn-ea"/>
                <a:cs typeface="+mn-cs"/>
              </a:rPr>
              <a:t>.</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r>
              <a:rPr lang="es-MX" sz="900" kern="1200" dirty="0" smtClean="0">
                <a:solidFill>
                  <a:schemeClr val="tx1"/>
                </a:solidFill>
                <a:latin typeface="+mn-lt"/>
                <a:ea typeface="+mn-ea"/>
                <a:cs typeface="+mn-cs"/>
              </a:rPr>
              <a:t>Paso</a:t>
            </a:r>
            <a:r>
              <a:rPr lang="es-MX" sz="900" kern="1200" baseline="0" dirty="0" smtClean="0">
                <a:solidFill>
                  <a:schemeClr val="tx1"/>
                </a:solidFill>
                <a:latin typeface="+mn-lt"/>
                <a:ea typeface="+mn-ea"/>
                <a:cs typeface="+mn-cs"/>
              </a:rPr>
              <a:t> 2</a:t>
            </a:r>
          </a:p>
          <a:p>
            <a:pPr lvl="0"/>
            <a:r>
              <a:rPr lang="es-MX" sz="900" kern="1200" dirty="0" smtClean="0">
                <a:solidFill>
                  <a:schemeClr val="tx1"/>
                </a:solidFill>
                <a:latin typeface="+mn-lt"/>
                <a:ea typeface="+mn-ea"/>
                <a:cs typeface="+mn-cs"/>
              </a:rPr>
              <a:t>Una vez contestados los cuestionarios, entregue a los participantes las </a:t>
            </a:r>
            <a:r>
              <a:rPr lang="es-MX" sz="900" i="1" kern="1200" dirty="0" smtClean="0">
                <a:solidFill>
                  <a:schemeClr val="tx1"/>
                </a:solidFill>
                <a:latin typeface="+mn-lt"/>
                <a:ea typeface="+mn-ea"/>
                <a:cs typeface="+mn-cs"/>
              </a:rPr>
              <a:t>“Recomendaciones para formular una retroalimentación constructiva”</a:t>
            </a:r>
            <a:r>
              <a:rPr lang="es-MX" sz="900" kern="1200" dirty="0" smtClean="0">
                <a:solidFill>
                  <a:schemeClr val="tx1"/>
                </a:solidFill>
                <a:latin typeface="+mn-lt"/>
                <a:ea typeface="+mn-ea"/>
                <a:cs typeface="+mn-cs"/>
              </a:rPr>
              <a:t>. Otorgue 5 minutos para que cada uno se compenetre con el contenido de este material.</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Pídales </a:t>
            </a:r>
            <a:r>
              <a:rPr lang="es-MX" sz="900" b="1" kern="1200" dirty="0" smtClean="0">
                <a:solidFill>
                  <a:schemeClr val="tx1"/>
                </a:solidFill>
                <a:latin typeface="+mn-lt"/>
                <a:ea typeface="+mn-ea"/>
                <a:cs typeface="+mn-cs"/>
              </a:rPr>
              <a:t>que se reúnan con la pareja que evaluaron y que le señalen el puntaje obtenido</a:t>
            </a:r>
            <a:r>
              <a:rPr lang="es-MX" sz="900" kern="1200" dirty="0" smtClean="0">
                <a:solidFill>
                  <a:schemeClr val="tx1"/>
                </a:solidFill>
                <a:latin typeface="+mn-lt"/>
                <a:ea typeface="+mn-ea"/>
                <a:cs typeface="+mn-cs"/>
              </a:rPr>
              <a:t> y la interpretación que el mismo instrumento asocia a cada rango de puntaje.</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a:t>
            </a:r>
            <a:r>
              <a:rPr lang="es-MX" sz="900" b="1" kern="1200" dirty="0" smtClean="0">
                <a:solidFill>
                  <a:schemeClr val="tx1"/>
                </a:solidFill>
                <a:latin typeface="+mn-lt"/>
                <a:ea typeface="+mn-ea"/>
                <a:cs typeface="+mn-cs"/>
              </a:rPr>
              <a:t>Cree las condiciones para un diálogo basado en la asertividad y en el respeto mutuo. Asegúrese de que todos tengan la misma oportunidad de dar y de recibir retroalimentación.</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A continuación, </a:t>
            </a:r>
            <a:r>
              <a:rPr lang="es-MX" sz="900" b="1" kern="1200" dirty="0" smtClean="0">
                <a:solidFill>
                  <a:schemeClr val="tx1"/>
                </a:solidFill>
                <a:latin typeface="+mn-lt"/>
                <a:ea typeface="+mn-ea"/>
                <a:cs typeface="+mn-cs"/>
              </a:rPr>
              <a:t> cada evaluador deberá ofrecer una retroalimentación constructiva a la persona evaluada</a:t>
            </a:r>
            <a:r>
              <a:rPr lang="es-MX" sz="900" kern="1200" dirty="0" smtClean="0">
                <a:solidFill>
                  <a:schemeClr val="tx1"/>
                </a:solidFill>
                <a:latin typeface="+mn-lt"/>
                <a:ea typeface="+mn-ea"/>
                <a:cs typeface="+mn-cs"/>
              </a:rPr>
              <a:t>, seleccionando para ello dos o tres aspectos en los que haya obtenido bajos puntajes. Oriéntelos a que se guíen por las recomendaciones recién entregadas para formular sus comentarios asertivamente. Otorgue en total 10 minutos para que las parejas intercambien sus retroalimentaciones y dialoguen sobre ellas.</a:t>
            </a:r>
            <a:r>
              <a:rPr lang="es-ES" dirty="0" smtClean="0"/>
              <a:t> </a:t>
            </a:r>
            <a:r>
              <a:rPr lang="es-MX" sz="900" kern="1200" dirty="0" smtClean="0">
                <a:solidFill>
                  <a:schemeClr val="tx1"/>
                </a:solidFill>
                <a:latin typeface="+mn-lt"/>
                <a:ea typeface="+mn-ea"/>
                <a:cs typeface="+mn-cs"/>
              </a:rPr>
              <a:t> </a:t>
            </a:r>
            <a:endParaRPr lang="es-ES"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Recuerde a cada evaluador que indique en el cuestionario el nombre de la persona que evaluó, que consigne su propio nombre y firma y que le </a:t>
            </a:r>
            <a:r>
              <a:rPr lang="es-MX" sz="900" b="1" kern="1200" dirty="0" smtClean="0">
                <a:solidFill>
                  <a:schemeClr val="tx1"/>
                </a:solidFill>
                <a:latin typeface="+mn-lt"/>
                <a:ea typeface="+mn-ea"/>
                <a:cs typeface="+mn-cs"/>
              </a:rPr>
              <a:t>entregue el formulario al evaluado</a:t>
            </a:r>
            <a:r>
              <a:rPr lang="es-MX" sz="900" kern="1200" dirty="0" smtClean="0">
                <a:solidFill>
                  <a:schemeClr val="tx1"/>
                </a:solidFill>
                <a:latin typeface="+mn-lt"/>
                <a:ea typeface="+mn-ea"/>
                <a:cs typeface="+mn-cs"/>
              </a:rPr>
              <a:t>. A continuación </a:t>
            </a:r>
            <a:r>
              <a:rPr lang="es-MX" sz="900" b="1" kern="1200" dirty="0" smtClean="0">
                <a:solidFill>
                  <a:schemeClr val="tx1"/>
                </a:solidFill>
                <a:latin typeface="+mn-lt"/>
                <a:ea typeface="+mn-ea"/>
                <a:cs typeface="+mn-cs"/>
              </a:rPr>
              <a:t>usted también firme cada instrumento</a:t>
            </a:r>
            <a:r>
              <a:rPr lang="es-MX" sz="900" kern="1200" dirty="0" smtClean="0">
                <a:solidFill>
                  <a:schemeClr val="tx1"/>
                </a:solidFill>
                <a:latin typeface="+mn-lt"/>
                <a:ea typeface="+mn-ea"/>
                <a:cs typeface="+mn-cs"/>
              </a:rPr>
              <a:t>, en señal de haber superado el proceso.</a:t>
            </a: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Indíqueles que cada participante debe quedarse con la evaluación que de él se hizo.</a:t>
            </a:r>
            <a:endParaRPr lang="es-ES"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 sz="900" kern="1200" dirty="0" smtClean="0">
              <a:solidFill>
                <a:schemeClr val="tx1"/>
              </a:solidFill>
              <a:latin typeface="+mn-lt"/>
              <a:ea typeface="+mn-ea"/>
              <a:cs typeface="+mn-cs"/>
            </a:endParaRPr>
          </a:p>
          <a:p>
            <a:endParaRPr lang="es-ES_tradnl" noProof="0"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75</a:t>
            </a:fld>
            <a:endParaRPr lang="es-MX"/>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Coménteles a los participantes que haber obtenido en la evaluación un puntaje u otro, no significa ser una mejor o peor persona. Sólo es indicativo de aquellos aspectos que todos, en una u otra medida, necesitamos mejorar o consolidar para ser más asertivos.</a:t>
            </a:r>
            <a:endParaRPr lang="es-ES" sz="800" kern="1200" dirty="0" smtClean="0">
              <a:solidFill>
                <a:schemeClr val="tx1"/>
              </a:solidFill>
              <a:latin typeface="+mn-lt"/>
              <a:ea typeface="+mn-ea"/>
              <a:cs typeface="+mn-cs"/>
            </a:endParaRPr>
          </a:p>
          <a:p>
            <a:pPr>
              <a:buNone/>
            </a:pPr>
            <a:endParaRPr lang="es-ES" sz="8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Finalmente genere una retroalimentación colectiva a través de las siguientes preguntas:</a:t>
            </a:r>
            <a:endParaRPr lang="es-ES" sz="800" kern="1200" dirty="0" smtClean="0">
              <a:solidFill>
                <a:schemeClr val="tx1"/>
              </a:solidFill>
              <a:latin typeface="+mn-lt"/>
              <a:ea typeface="+mn-ea"/>
              <a:cs typeface="+mn-cs"/>
            </a:endParaRPr>
          </a:p>
          <a:p>
            <a:pPr>
              <a:buNone/>
            </a:pPr>
            <a:endParaRPr lang="es-ES" sz="800" kern="1200" dirty="0" smtClean="0">
              <a:solidFill>
                <a:schemeClr val="tx1"/>
              </a:solidFill>
              <a:latin typeface="+mn-lt"/>
              <a:ea typeface="+mn-ea"/>
              <a:cs typeface="+mn-cs"/>
            </a:endParaRPr>
          </a:p>
          <a:p>
            <a:pPr lvl="1"/>
            <a:r>
              <a:rPr lang="es-MX" sz="900" kern="1200" dirty="0" smtClean="0">
                <a:solidFill>
                  <a:schemeClr val="tx1"/>
                </a:solidFill>
                <a:latin typeface="+mn-lt"/>
                <a:ea typeface="+mn-ea"/>
                <a:cs typeface="+mn-cs"/>
              </a:rPr>
              <a:t>¿Quiénes se sintieron cómodos con lo que les dijeron l lo evalúan como un aporte para sí mismos?</a:t>
            </a:r>
            <a:endParaRPr lang="es-ES" sz="800" kern="1200" dirty="0" smtClean="0">
              <a:solidFill>
                <a:schemeClr val="tx1"/>
              </a:solidFill>
              <a:latin typeface="+mn-lt"/>
              <a:ea typeface="+mn-ea"/>
              <a:cs typeface="+mn-cs"/>
            </a:endParaRPr>
          </a:p>
          <a:p>
            <a:pPr lvl="1"/>
            <a:r>
              <a:rPr lang="es-MX" sz="900" kern="1200" dirty="0" smtClean="0">
                <a:solidFill>
                  <a:schemeClr val="tx1"/>
                </a:solidFill>
                <a:latin typeface="+mn-lt"/>
                <a:ea typeface="+mn-ea"/>
                <a:cs typeface="+mn-cs"/>
              </a:rPr>
              <a:t>¿Quiénes se sintieron incómodos con lo que les dijeron y lo evalúan como una agresión o descalificación?</a:t>
            </a:r>
            <a:endParaRPr lang="es-ES" sz="8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76</a:t>
            </a:fld>
            <a:endParaRPr lang="es-MX"/>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Luego de la experiencia vivida y de los comentarios realizados en la puesta en común, usted deberá destacar la </a:t>
            </a:r>
            <a:r>
              <a:rPr lang="es-MX" sz="900" b="1" kern="1200" dirty="0" smtClean="0">
                <a:solidFill>
                  <a:schemeClr val="tx1"/>
                </a:solidFill>
                <a:latin typeface="+mn-lt"/>
                <a:ea typeface="+mn-ea"/>
                <a:cs typeface="+mn-cs"/>
              </a:rPr>
              <a:t>importancia de las relaciones interpersonales asertivas en la vida laboral </a:t>
            </a:r>
            <a:r>
              <a:rPr lang="es-MX" sz="900" kern="1200" dirty="0" smtClean="0">
                <a:solidFill>
                  <a:schemeClr val="tx1"/>
                </a:solidFill>
                <a:latin typeface="+mn-lt"/>
                <a:ea typeface="+mn-ea"/>
                <a:cs typeface="+mn-cs"/>
              </a:rPr>
              <a:t>(tanto con iguales como con subordinados y jefes), ya que constituyen una característica muy valorada que potencia el trabajo en equipo y que todos debemos desarrollar en cuanto competencia básica de la comunicación.</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A partir de los comentarios surgidos entre los participantes, </a:t>
            </a:r>
            <a:r>
              <a:rPr lang="es-MX" sz="900" b="1" kern="1200" dirty="0" smtClean="0">
                <a:solidFill>
                  <a:schemeClr val="tx1"/>
                </a:solidFill>
                <a:latin typeface="+mn-lt"/>
                <a:ea typeface="+mn-ea"/>
                <a:cs typeface="+mn-cs"/>
              </a:rPr>
              <a:t>resalte lo cuidadoso que debemos ser al emitir opiniones sobre otras personas, sí queremos ser asertivos</a:t>
            </a:r>
            <a:r>
              <a:rPr lang="es-MX" sz="900" kern="1200" dirty="0" smtClean="0">
                <a:solidFill>
                  <a:schemeClr val="tx1"/>
                </a:solidFill>
                <a:latin typeface="+mn-lt"/>
                <a:ea typeface="+mn-ea"/>
                <a:cs typeface="+mn-cs"/>
              </a:rPr>
              <a:t> y sostener en el tiempo una actitud de ayuda y de disposición hacia los demás. Sugiera a los participantes que, a partir de lo aprendido en este ejercicio, ensayen y construyan su propio estilo de asertividad y retroalimentación constructiva.</a:t>
            </a:r>
            <a:endParaRPr lang="es-MX" sz="900" kern="120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 Al término de esta Actividad, cada participante contará con una </a:t>
            </a:r>
            <a:r>
              <a:rPr lang="es-MX" sz="900" b="1" kern="1200" dirty="0" smtClean="0">
                <a:solidFill>
                  <a:schemeClr val="tx1"/>
                </a:solidFill>
                <a:latin typeface="+mn-lt"/>
                <a:ea typeface="+mn-ea"/>
                <a:cs typeface="+mn-cs"/>
              </a:rPr>
              <a:t>evaluación del grado de asertividad</a:t>
            </a:r>
            <a:r>
              <a:rPr lang="es-MX" sz="900" kern="1200" dirty="0" smtClean="0">
                <a:solidFill>
                  <a:schemeClr val="tx1"/>
                </a:solidFill>
                <a:latin typeface="+mn-lt"/>
                <a:ea typeface="+mn-ea"/>
                <a:cs typeface="+mn-cs"/>
              </a:rPr>
              <a:t> que posee, hecha por un compañero del grupo, la cual podrá incluir en su Portafolio de evidencias. Dicha evidencia tendrá la firma del relator en reconocimiento de que la actividad se desarrolló bajo su supervisión.</a:t>
            </a:r>
            <a:endParaRPr lang="es-ES" sz="900" kern="1200" dirty="0" smtClean="0">
              <a:solidFill>
                <a:schemeClr val="tx1"/>
              </a:solidFill>
              <a:latin typeface="+mn-lt"/>
              <a:ea typeface="+mn-ea"/>
              <a:cs typeface="+mn-cs"/>
            </a:endParaRPr>
          </a:p>
          <a:p>
            <a:pPr>
              <a:buNone/>
            </a:pPr>
            <a:endParaRPr lang="es-ES" sz="900" kern="1200" dirty="0" smtClean="0">
              <a:solidFill>
                <a:schemeClr val="tx1"/>
              </a:solidFill>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77</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14/09/2011</a:t>
            </a:fld>
            <a:endParaRPr lang="es-MX"/>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14/09/2011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14/09/2011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14/09/2011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14/09/2011</a:t>
            </a:fld>
            <a:endParaRPr lang="es-MX"/>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204864"/>
            <a:ext cx="7772400" cy="1470025"/>
          </a:xfrm>
        </p:spPr>
        <p:txBody>
          <a:bodyPr>
            <a:noAutofit/>
          </a:bodyPr>
          <a:lstStyle/>
          <a:p>
            <a:r>
              <a:rPr lang="es-MX" sz="8800" dirty="0" smtClean="0">
                <a:solidFill>
                  <a:schemeClr val="tx1">
                    <a:lumMod val="85000"/>
                    <a:lumOff val="15000"/>
                  </a:schemeClr>
                </a:solidFill>
                <a:effectLst>
                  <a:outerShdw blurRad="38100" dist="63500" dir="1200000" algn="tl">
                    <a:srgbClr val="D8670A">
                      <a:alpha val="42745"/>
                    </a:srgbClr>
                  </a:outerShdw>
                </a:effectLst>
              </a:rPr>
              <a:t>TALLER “JÓVENES PRODUCTIVOS”</a:t>
            </a:r>
            <a:endParaRPr lang="es-MX" sz="8800" dirty="0">
              <a:solidFill>
                <a:schemeClr val="tx1">
                  <a:lumMod val="85000"/>
                  <a:lumOff val="15000"/>
                </a:schemeClr>
              </a:solidFill>
              <a:effectLst>
                <a:outerShdw blurRad="38100" dist="63500" dir="1200000" algn="tl">
                  <a:srgbClr val="D8670A">
                    <a:alpha val="42745"/>
                  </a:srgbClr>
                </a:outerShdw>
              </a:effectLst>
            </a:endParaRPr>
          </a:p>
        </p:txBody>
      </p:sp>
      <p:sp>
        <p:nvSpPr>
          <p:cNvPr id="3" name="2 Subtítulo"/>
          <p:cNvSpPr>
            <a:spLocks noGrp="1"/>
          </p:cNvSpPr>
          <p:nvPr>
            <p:ph type="subTitle" idx="1"/>
          </p:nvPr>
        </p:nvSpPr>
        <p:spPr>
          <a:xfrm>
            <a:off x="1371600" y="4628728"/>
            <a:ext cx="6400800" cy="1752600"/>
          </a:xfrm>
        </p:spPr>
        <p:txBody>
          <a:bodyPr anchor="ctr">
            <a:normAutofit/>
          </a:bodyPr>
          <a:lstStyle/>
          <a:p>
            <a:r>
              <a:rPr lang="es-MX" sz="4800" dirty="0" smtClean="0">
                <a:effectLst>
                  <a:outerShdw blurRad="38100" dist="38100" dir="2700000" algn="tl">
                    <a:schemeClr val="accent6">
                      <a:lumMod val="75000"/>
                      <a:alpha val="43000"/>
                    </a:schemeClr>
                  </a:outerShdw>
                </a:effectLst>
              </a:rPr>
              <a:t>Comunicación</a:t>
            </a:r>
            <a:endParaRPr lang="es-MX" sz="4800"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750"/>
                            </p:stCondLst>
                            <p:childTnLst>
                              <p:par>
                                <p:cTn id="13" presetID="29"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p:txBody>
          <a:bodyPr>
            <a:normAutofit fontScale="77500" lnSpcReduction="20000"/>
          </a:bodyPr>
          <a:lstStyle/>
          <a:p>
            <a:pPr algn="just"/>
            <a:r>
              <a:rPr lang="es-MX" dirty="0" smtClean="0"/>
              <a:t>La actividad que vamos a desarrollar se centra en el esfuerzo de los participantes en la capacidad de expresarse con claridad en forma oral.</a:t>
            </a:r>
          </a:p>
          <a:p>
            <a:pPr algn="just"/>
            <a:endParaRPr lang="es-MX" dirty="0" smtClean="0"/>
          </a:p>
          <a:p>
            <a:pPr algn="just"/>
            <a:r>
              <a:rPr lang="es-MX" dirty="0" smtClean="0"/>
              <a:t>Como sabemos, el concepto de oral hace referencia a uno de los elementos que componen una relación interpersonal, la cual está compuesta por otros factores, todos influyentes, tales como los gestos, la expresión facial, las posturas corporales y la presentación personal.</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6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p:txBody>
          <a:bodyPr>
            <a:noAutofit/>
          </a:bodyPr>
          <a:lstStyle/>
          <a:p>
            <a:pPr algn="just"/>
            <a:r>
              <a:rPr lang="es-MX" sz="2000" dirty="0" smtClean="0"/>
              <a:t>Aislar la voz, permite identificar con claridad aquellos elementos que facilitan y hacen más efectiva la expresión oral. Algunos aspectos que allanan la comunicación oral, desde el emisor son:</a:t>
            </a:r>
          </a:p>
          <a:p>
            <a:pPr lvl="1" algn="just"/>
            <a:endParaRPr lang="es-MX" sz="600" b="1" dirty="0" smtClean="0"/>
          </a:p>
          <a:p>
            <a:pPr lvl="1" algn="just"/>
            <a:r>
              <a:rPr lang="es-MX" sz="1800" b="1" dirty="0" smtClean="0"/>
              <a:t>Expresarse con claridad</a:t>
            </a:r>
            <a:r>
              <a:rPr lang="es-MX" sz="1800" dirty="0" smtClean="0"/>
              <a:t>: Se refiere a decir lo que se quiere decir. Parece obvio, pero implica ni más ni menos que pensar antes de hablar.</a:t>
            </a:r>
          </a:p>
          <a:p>
            <a:pPr lvl="1" algn="just"/>
            <a:endParaRPr lang="es-MX" sz="600" b="1" dirty="0" smtClean="0"/>
          </a:p>
          <a:p>
            <a:pPr lvl="1" algn="just"/>
            <a:r>
              <a:rPr lang="es-MX" sz="1800" b="1" dirty="0" smtClean="0"/>
              <a:t>Darle coherencia al mensaje</a:t>
            </a:r>
            <a:r>
              <a:rPr lang="es-MX" sz="1800" dirty="0" smtClean="0"/>
              <a:t>: Exponer, brevemente, desde lo general a lo particular. Esto no implica dar rodeos ni cansar al interlocutor con información irrelevante.</a:t>
            </a:r>
          </a:p>
          <a:p>
            <a:pPr lvl="1" algn="just"/>
            <a:endParaRPr lang="es-MX" sz="600" b="1" dirty="0" smtClean="0"/>
          </a:p>
          <a:p>
            <a:pPr lvl="1" algn="just"/>
            <a:r>
              <a:rPr lang="es-MX" sz="1800" b="1" dirty="0" smtClean="0"/>
              <a:t>Destacar lo importante</a:t>
            </a:r>
            <a:r>
              <a:rPr lang="es-MX" sz="1800" dirty="0" smtClean="0"/>
              <a:t>: Ser claro, directo y seleccionar siempre lo primordial.</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6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7600"/>
                            </p:stCondLst>
                            <p:childTnLst>
                              <p:par>
                                <p:cTn id="22" presetID="2" presetClass="entr" presetSubtype="4"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6" fill="hold">
                            <p:stCondLst>
                              <p:cond delay="9600"/>
                            </p:stCondLst>
                            <p:childTnLst>
                              <p:par>
                                <p:cTn id="27" presetID="2" presetClass="entr" presetSubtype="4" fill="hold" nodeType="after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p:txBody>
          <a:bodyPr>
            <a:normAutofit fontScale="62500" lnSpcReduction="20000"/>
          </a:bodyPr>
          <a:lstStyle/>
          <a:p>
            <a:pPr lvl="1" algn="just"/>
            <a:r>
              <a:rPr lang="es-MX" b="1" dirty="0" smtClean="0"/>
              <a:t>Utilizar un lenguaje adecuado</a:t>
            </a:r>
            <a:r>
              <a:rPr lang="es-MX" dirty="0" smtClean="0"/>
              <a:t>: Seleccionar un vocabulario que resulte familiar al receptor, usar palabras concretas y no generales (“mesa" en vez de “eso”, “lápiz” en vez de “la cuestión”).</a:t>
            </a:r>
          </a:p>
          <a:p>
            <a:pPr lvl="1" algn="just"/>
            <a:endParaRPr lang="es-MX" dirty="0" smtClean="0"/>
          </a:p>
          <a:p>
            <a:pPr lvl="1" algn="just"/>
            <a:r>
              <a:rPr lang="es-MX" b="1" dirty="0" smtClean="0"/>
              <a:t>Ser empático</a:t>
            </a:r>
            <a:r>
              <a:rPr lang="es-MX" dirty="0" smtClean="0"/>
              <a:t>: Se refiere a la capacidad de ponerse en el lugar del receptor y de verificar permanentemente la comprensión que él está teniendo de lo que le estamos comunicando.</a:t>
            </a:r>
          </a:p>
          <a:p>
            <a:pPr lvl="1" algn="just"/>
            <a:endParaRPr lang="es-MX" dirty="0" smtClean="0"/>
          </a:p>
          <a:p>
            <a:pPr lvl="1" algn="just"/>
            <a:r>
              <a:rPr lang="es-MX" b="1" dirty="0" smtClean="0"/>
              <a:t>Cuidar el sonido</a:t>
            </a:r>
            <a:r>
              <a:rPr lang="es-MX" dirty="0" smtClean="0"/>
              <a:t>: Para que las palabras adquieran el sonido apropiado se debe procurar una correcta modulación, no bloquear la salida del sonido con la mano o con objetos (chicles, lápices u otros) y adecuar el tono y volumen de la voz según las circunstancias. </a:t>
            </a:r>
          </a:p>
          <a:p>
            <a:pPr lvl="1" algn="just"/>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5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467544" y="1268760"/>
            <a:ext cx="8229600" cy="5040560"/>
          </a:xfrm>
        </p:spPr>
        <p:txBody>
          <a:bodyPr>
            <a:normAutofit lnSpcReduction="10000"/>
          </a:bodyPr>
          <a:lstStyle/>
          <a:p>
            <a:pPr algn="just"/>
            <a:r>
              <a:rPr lang="es-MX" sz="1600" dirty="0" smtClean="0"/>
              <a:t>Algunas conductas que facilitan la comunicación oral, del lado del receptor, son:</a:t>
            </a:r>
          </a:p>
          <a:p>
            <a:pPr algn="just"/>
            <a:endParaRPr lang="es-MX" sz="1600" dirty="0" smtClean="0"/>
          </a:p>
          <a:p>
            <a:pPr lvl="1" algn="just"/>
            <a:r>
              <a:rPr lang="es-MX" sz="1600" dirty="0" smtClean="0"/>
              <a:t>Escuchar con respeto: Esta es una actitud básica de toda persona que pretende ser efectiva en sus comunicaciones. Saber escuchar significa mantenerse en silencio y no interrumpir para que la persona que se dirige a nosotros exponga sus mensajes con claridad.</a:t>
            </a:r>
          </a:p>
          <a:p>
            <a:pPr lvl="1" algn="just"/>
            <a:endParaRPr lang="es-MX" sz="1100" dirty="0" smtClean="0"/>
          </a:p>
          <a:p>
            <a:pPr lvl="1" algn="just"/>
            <a:r>
              <a:rPr lang="es-MX" sz="1600" dirty="0" smtClean="0"/>
              <a:t>Poner atención: Escuchar es diferente que atender. Se escucha con el oído, se atiende siguiendo las ideas del proceso comunicativo.</a:t>
            </a:r>
          </a:p>
          <a:p>
            <a:pPr lvl="1" algn="just"/>
            <a:endParaRPr lang="es-MX" sz="1000" dirty="0" smtClean="0"/>
          </a:p>
          <a:p>
            <a:pPr lvl="1" algn="just"/>
            <a:r>
              <a:rPr lang="es-MX" sz="1600" dirty="0" smtClean="0"/>
              <a:t>Confirmar la comprensión: Significa repetir lo que se nos dijo, según nuestra comprensión.</a:t>
            </a:r>
          </a:p>
          <a:p>
            <a:pPr lvl="1" algn="just"/>
            <a:endParaRPr lang="es-MX" sz="1000" dirty="0" smtClean="0"/>
          </a:p>
          <a:p>
            <a:pPr marL="0" indent="0" algn="just">
              <a:buNone/>
            </a:pPr>
            <a:r>
              <a:rPr lang="es-MX" sz="1600" dirty="0" smtClean="0"/>
              <a:t>Así, por ejemplo, se puede decir: “Si te entendí bien, lo que me estás diciendo es que…”</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13</a:t>
            </a:fld>
            <a:endParaRPr lang="es-MX"/>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539552" y="1340768"/>
            <a:ext cx="8229600" cy="4525963"/>
          </a:xfrm>
        </p:spPr>
        <p:txBody>
          <a:bodyPr>
            <a:normAutofit/>
          </a:bodyPr>
          <a:lstStyle/>
          <a:p>
            <a:r>
              <a:rPr lang="es-MX" sz="2400" dirty="0" smtClean="0"/>
              <a:t>Desarrollo de la actividad:</a:t>
            </a:r>
          </a:p>
          <a:p>
            <a:pPr lvl="1"/>
            <a:r>
              <a:rPr lang="es-MX" sz="2000" dirty="0" smtClean="0"/>
              <a:t>Conformen equipos de 5 personas y siéntense de acuerdo al siguiente esquema:</a:t>
            </a:r>
          </a:p>
          <a:p>
            <a:pPr lvl="1">
              <a:buNone/>
            </a:pPr>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a:p>
        </p:txBody>
      </p:sp>
      <p:grpSp>
        <p:nvGrpSpPr>
          <p:cNvPr id="30" name="29 Grupo"/>
          <p:cNvGrpSpPr/>
          <p:nvPr/>
        </p:nvGrpSpPr>
        <p:grpSpPr>
          <a:xfrm>
            <a:off x="899592" y="2924944"/>
            <a:ext cx="6048672" cy="3312368"/>
            <a:chOff x="1979712" y="3284984"/>
            <a:chExt cx="5328592" cy="2880320"/>
          </a:xfrm>
        </p:grpSpPr>
        <p:sp>
          <p:nvSpPr>
            <p:cNvPr id="23" name="22 Rectángulo redondeado"/>
            <p:cNvSpPr/>
            <p:nvPr/>
          </p:nvSpPr>
          <p:spPr>
            <a:xfrm>
              <a:off x="1979712" y="3284984"/>
              <a:ext cx="5328592" cy="2880320"/>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26" name="table"/>
            <p:cNvSpPr>
              <a:spLocks noEditPoints="1" noChangeArrowheads="1"/>
            </p:cNvSpPr>
            <p:nvPr/>
          </p:nvSpPr>
          <p:spPr bwMode="auto">
            <a:xfrm>
              <a:off x="4211960" y="4509120"/>
              <a:ext cx="648072" cy="576064"/>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015 w 21600"/>
                <a:gd name="T9" fmla="*/ 4491 h 21600"/>
                <a:gd name="T10" fmla="*/ 17622 w 21600"/>
                <a:gd name="T11" fmla="*/ 17121 h 21600"/>
              </a:gdLst>
              <a:ahLst/>
              <a:cxnLst>
                <a:cxn ang="0">
                  <a:pos x="T0" y="T1"/>
                </a:cxn>
                <a:cxn ang="0">
                  <a:pos x="T2" y="T3"/>
                </a:cxn>
                <a:cxn ang="0">
                  <a:pos x="T4" y="T5"/>
                </a:cxn>
                <a:cxn ang="0">
                  <a:pos x="T6" y="T7"/>
                </a:cxn>
              </a:cxnLst>
              <a:rect l="T8" t="T9" r="T10" b="T11"/>
              <a:pathLst>
                <a:path w="21600" h="21600" extrusionOk="0">
                  <a:moveTo>
                    <a:pt x="17641" y="17591"/>
                  </a:moveTo>
                  <a:lnTo>
                    <a:pt x="18067" y="17165"/>
                  </a:lnTo>
                  <a:lnTo>
                    <a:pt x="18443" y="16689"/>
                  </a:lnTo>
                  <a:lnTo>
                    <a:pt x="18794" y="16162"/>
                  </a:lnTo>
                  <a:lnTo>
                    <a:pt x="19144" y="15661"/>
                  </a:lnTo>
                  <a:lnTo>
                    <a:pt x="19420" y="15135"/>
                  </a:lnTo>
                  <a:lnTo>
                    <a:pt x="19645" y="14584"/>
                  </a:lnTo>
                  <a:lnTo>
                    <a:pt x="19871" y="13982"/>
                  </a:lnTo>
                  <a:lnTo>
                    <a:pt x="20071" y="13406"/>
                  </a:lnTo>
                  <a:lnTo>
                    <a:pt x="20297" y="13456"/>
                  </a:lnTo>
                  <a:lnTo>
                    <a:pt x="20472" y="13456"/>
                  </a:lnTo>
                  <a:lnTo>
                    <a:pt x="20648" y="13406"/>
                  </a:lnTo>
                  <a:lnTo>
                    <a:pt x="20823" y="13331"/>
                  </a:lnTo>
                  <a:lnTo>
                    <a:pt x="20948" y="13206"/>
                  </a:lnTo>
                  <a:lnTo>
                    <a:pt x="21099" y="13080"/>
                  </a:lnTo>
                  <a:lnTo>
                    <a:pt x="21149" y="12905"/>
                  </a:lnTo>
                  <a:lnTo>
                    <a:pt x="21299" y="12704"/>
                  </a:lnTo>
                  <a:lnTo>
                    <a:pt x="21425" y="12253"/>
                  </a:lnTo>
                  <a:lnTo>
                    <a:pt x="21550" y="11727"/>
                  </a:lnTo>
                  <a:lnTo>
                    <a:pt x="21600" y="11276"/>
                  </a:lnTo>
                  <a:lnTo>
                    <a:pt x="21600" y="10800"/>
                  </a:lnTo>
                  <a:lnTo>
                    <a:pt x="21600" y="10324"/>
                  </a:lnTo>
                  <a:lnTo>
                    <a:pt x="21550" y="9823"/>
                  </a:lnTo>
                  <a:lnTo>
                    <a:pt x="21425" y="9347"/>
                  </a:lnTo>
                  <a:lnTo>
                    <a:pt x="21299" y="8896"/>
                  </a:lnTo>
                  <a:lnTo>
                    <a:pt x="21149" y="8695"/>
                  </a:lnTo>
                  <a:lnTo>
                    <a:pt x="21099" y="8520"/>
                  </a:lnTo>
                  <a:lnTo>
                    <a:pt x="20948" y="8344"/>
                  </a:lnTo>
                  <a:lnTo>
                    <a:pt x="20823" y="8269"/>
                  </a:lnTo>
                  <a:lnTo>
                    <a:pt x="20648" y="8169"/>
                  </a:lnTo>
                  <a:lnTo>
                    <a:pt x="20472" y="8144"/>
                  </a:lnTo>
                  <a:lnTo>
                    <a:pt x="20297" y="8144"/>
                  </a:lnTo>
                  <a:lnTo>
                    <a:pt x="20071" y="8169"/>
                  </a:lnTo>
                  <a:lnTo>
                    <a:pt x="19871" y="7618"/>
                  </a:lnTo>
                  <a:lnTo>
                    <a:pt x="19645" y="7016"/>
                  </a:lnTo>
                  <a:lnTo>
                    <a:pt x="19420" y="6490"/>
                  </a:lnTo>
                  <a:lnTo>
                    <a:pt x="19144" y="5939"/>
                  </a:lnTo>
                  <a:lnTo>
                    <a:pt x="18794" y="5438"/>
                  </a:lnTo>
                  <a:lnTo>
                    <a:pt x="18443" y="4961"/>
                  </a:lnTo>
                  <a:lnTo>
                    <a:pt x="18067" y="4460"/>
                  </a:lnTo>
                  <a:lnTo>
                    <a:pt x="17691" y="4034"/>
                  </a:lnTo>
                  <a:lnTo>
                    <a:pt x="17215" y="3608"/>
                  </a:lnTo>
                  <a:lnTo>
                    <a:pt x="16739" y="3232"/>
                  </a:lnTo>
                  <a:lnTo>
                    <a:pt x="16263" y="2832"/>
                  </a:lnTo>
                  <a:lnTo>
                    <a:pt x="15686" y="2506"/>
                  </a:lnTo>
                  <a:lnTo>
                    <a:pt x="15185" y="2205"/>
                  </a:lnTo>
                  <a:lnTo>
                    <a:pt x="14609" y="1929"/>
                  </a:lnTo>
                  <a:lnTo>
                    <a:pt x="14032" y="1704"/>
                  </a:lnTo>
                  <a:lnTo>
                    <a:pt x="13431" y="1503"/>
                  </a:lnTo>
                  <a:lnTo>
                    <a:pt x="13481" y="1278"/>
                  </a:lnTo>
                  <a:lnTo>
                    <a:pt x="13481" y="1103"/>
                  </a:lnTo>
                  <a:lnTo>
                    <a:pt x="13431" y="952"/>
                  </a:lnTo>
                  <a:lnTo>
                    <a:pt x="13356" y="777"/>
                  </a:lnTo>
                  <a:lnTo>
                    <a:pt x="13256" y="626"/>
                  </a:lnTo>
                  <a:lnTo>
                    <a:pt x="13080" y="526"/>
                  </a:lnTo>
                  <a:lnTo>
                    <a:pt x="12930" y="426"/>
                  </a:lnTo>
                  <a:lnTo>
                    <a:pt x="12704" y="301"/>
                  </a:lnTo>
                  <a:lnTo>
                    <a:pt x="12278" y="175"/>
                  </a:lnTo>
                  <a:lnTo>
                    <a:pt x="11802" y="25"/>
                  </a:lnTo>
                  <a:lnTo>
                    <a:pt x="11276" y="0"/>
                  </a:lnTo>
                  <a:lnTo>
                    <a:pt x="10825" y="0"/>
                  </a:lnTo>
                  <a:lnTo>
                    <a:pt x="10324" y="0"/>
                  </a:lnTo>
                  <a:lnTo>
                    <a:pt x="9848" y="25"/>
                  </a:lnTo>
                  <a:lnTo>
                    <a:pt x="9347" y="175"/>
                  </a:lnTo>
                  <a:lnTo>
                    <a:pt x="8921" y="301"/>
                  </a:lnTo>
                  <a:lnTo>
                    <a:pt x="8695" y="426"/>
                  </a:lnTo>
                  <a:lnTo>
                    <a:pt x="8545" y="526"/>
                  </a:lnTo>
                  <a:lnTo>
                    <a:pt x="8394" y="626"/>
                  </a:lnTo>
                  <a:lnTo>
                    <a:pt x="8269" y="777"/>
                  </a:lnTo>
                  <a:lnTo>
                    <a:pt x="8169" y="952"/>
                  </a:lnTo>
                  <a:lnTo>
                    <a:pt x="8144" y="1103"/>
                  </a:lnTo>
                  <a:lnTo>
                    <a:pt x="8144" y="1278"/>
                  </a:lnTo>
                  <a:lnTo>
                    <a:pt x="8219" y="1503"/>
                  </a:lnTo>
                  <a:lnTo>
                    <a:pt x="7618" y="1704"/>
                  </a:lnTo>
                  <a:lnTo>
                    <a:pt x="7066" y="1929"/>
                  </a:lnTo>
                  <a:lnTo>
                    <a:pt x="6490" y="2205"/>
                  </a:lnTo>
                  <a:lnTo>
                    <a:pt x="5939" y="2456"/>
                  </a:lnTo>
                  <a:lnTo>
                    <a:pt x="5438" y="2781"/>
                  </a:lnTo>
                  <a:lnTo>
                    <a:pt x="4961" y="3132"/>
                  </a:lnTo>
                  <a:lnTo>
                    <a:pt x="4485" y="3533"/>
                  </a:lnTo>
                  <a:lnTo>
                    <a:pt x="4059" y="3959"/>
                  </a:lnTo>
                  <a:lnTo>
                    <a:pt x="3633" y="4385"/>
                  </a:lnTo>
                  <a:lnTo>
                    <a:pt x="3232" y="4861"/>
                  </a:lnTo>
                  <a:lnTo>
                    <a:pt x="2857" y="5387"/>
                  </a:lnTo>
                  <a:lnTo>
                    <a:pt x="2506" y="5889"/>
                  </a:lnTo>
                  <a:lnTo>
                    <a:pt x="2205" y="6465"/>
                  </a:lnTo>
                  <a:lnTo>
                    <a:pt x="1955" y="7016"/>
                  </a:lnTo>
                  <a:lnTo>
                    <a:pt x="1729" y="7568"/>
                  </a:lnTo>
                  <a:lnTo>
                    <a:pt x="1529" y="8169"/>
                  </a:lnTo>
                  <a:lnTo>
                    <a:pt x="1303" y="8144"/>
                  </a:lnTo>
                  <a:lnTo>
                    <a:pt x="1128" y="8144"/>
                  </a:lnTo>
                  <a:lnTo>
                    <a:pt x="977" y="8169"/>
                  </a:lnTo>
                  <a:lnTo>
                    <a:pt x="802" y="8269"/>
                  </a:lnTo>
                  <a:lnTo>
                    <a:pt x="652" y="8344"/>
                  </a:lnTo>
                  <a:lnTo>
                    <a:pt x="526" y="8520"/>
                  </a:lnTo>
                  <a:lnTo>
                    <a:pt x="451" y="8695"/>
                  </a:lnTo>
                  <a:lnTo>
                    <a:pt x="326" y="8896"/>
                  </a:lnTo>
                  <a:lnTo>
                    <a:pt x="200" y="9347"/>
                  </a:lnTo>
                  <a:lnTo>
                    <a:pt x="50" y="9823"/>
                  </a:lnTo>
                  <a:lnTo>
                    <a:pt x="0" y="10324"/>
                  </a:lnTo>
                  <a:lnTo>
                    <a:pt x="0" y="10800"/>
                  </a:lnTo>
                  <a:lnTo>
                    <a:pt x="0" y="11276"/>
                  </a:lnTo>
                  <a:lnTo>
                    <a:pt x="50" y="11727"/>
                  </a:lnTo>
                  <a:lnTo>
                    <a:pt x="200" y="12253"/>
                  </a:lnTo>
                  <a:lnTo>
                    <a:pt x="326" y="12704"/>
                  </a:lnTo>
                  <a:lnTo>
                    <a:pt x="451" y="12905"/>
                  </a:lnTo>
                  <a:lnTo>
                    <a:pt x="526" y="13080"/>
                  </a:lnTo>
                  <a:lnTo>
                    <a:pt x="652" y="13206"/>
                  </a:lnTo>
                  <a:lnTo>
                    <a:pt x="802" y="13331"/>
                  </a:lnTo>
                  <a:lnTo>
                    <a:pt x="977" y="13406"/>
                  </a:lnTo>
                  <a:lnTo>
                    <a:pt x="1128" y="13456"/>
                  </a:lnTo>
                  <a:lnTo>
                    <a:pt x="1303" y="13456"/>
                  </a:lnTo>
                  <a:lnTo>
                    <a:pt x="1529" y="13406"/>
                  </a:lnTo>
                  <a:lnTo>
                    <a:pt x="1729" y="13982"/>
                  </a:lnTo>
                  <a:lnTo>
                    <a:pt x="1955" y="14584"/>
                  </a:lnTo>
                  <a:lnTo>
                    <a:pt x="2255" y="15135"/>
                  </a:lnTo>
                  <a:lnTo>
                    <a:pt x="2556" y="15736"/>
                  </a:lnTo>
                  <a:lnTo>
                    <a:pt x="2907" y="16263"/>
                  </a:lnTo>
                  <a:lnTo>
                    <a:pt x="3283" y="16764"/>
                  </a:lnTo>
                  <a:lnTo>
                    <a:pt x="3684" y="17240"/>
                  </a:lnTo>
                  <a:lnTo>
                    <a:pt x="4110" y="17741"/>
                  </a:lnTo>
                  <a:lnTo>
                    <a:pt x="4535" y="18117"/>
                  </a:lnTo>
                  <a:lnTo>
                    <a:pt x="5012" y="18493"/>
                  </a:lnTo>
                  <a:lnTo>
                    <a:pt x="5463" y="18844"/>
                  </a:lnTo>
                  <a:lnTo>
                    <a:pt x="5989" y="19144"/>
                  </a:lnTo>
                  <a:lnTo>
                    <a:pt x="6490" y="19420"/>
                  </a:lnTo>
                  <a:lnTo>
                    <a:pt x="7066" y="19645"/>
                  </a:lnTo>
                  <a:lnTo>
                    <a:pt x="7618" y="19921"/>
                  </a:lnTo>
                  <a:lnTo>
                    <a:pt x="8219" y="20071"/>
                  </a:lnTo>
                  <a:lnTo>
                    <a:pt x="8144" y="20297"/>
                  </a:lnTo>
                  <a:lnTo>
                    <a:pt x="8144" y="20472"/>
                  </a:lnTo>
                  <a:lnTo>
                    <a:pt x="8169" y="20648"/>
                  </a:lnTo>
                  <a:lnTo>
                    <a:pt x="8269" y="20823"/>
                  </a:lnTo>
                  <a:lnTo>
                    <a:pt x="8394" y="20948"/>
                  </a:lnTo>
                  <a:lnTo>
                    <a:pt x="8545" y="21074"/>
                  </a:lnTo>
                  <a:lnTo>
                    <a:pt x="8695" y="21149"/>
                  </a:lnTo>
                  <a:lnTo>
                    <a:pt x="8921" y="21299"/>
                  </a:lnTo>
                  <a:lnTo>
                    <a:pt x="9347" y="21425"/>
                  </a:lnTo>
                  <a:lnTo>
                    <a:pt x="9848" y="21550"/>
                  </a:lnTo>
                  <a:lnTo>
                    <a:pt x="10324" y="21600"/>
                  </a:lnTo>
                  <a:lnTo>
                    <a:pt x="10825" y="21600"/>
                  </a:lnTo>
                  <a:lnTo>
                    <a:pt x="11276" y="21600"/>
                  </a:lnTo>
                  <a:lnTo>
                    <a:pt x="11802" y="21550"/>
                  </a:lnTo>
                  <a:lnTo>
                    <a:pt x="12278" y="21425"/>
                  </a:lnTo>
                  <a:lnTo>
                    <a:pt x="12704" y="21299"/>
                  </a:lnTo>
                  <a:lnTo>
                    <a:pt x="12930" y="21149"/>
                  </a:lnTo>
                  <a:lnTo>
                    <a:pt x="13080" y="21074"/>
                  </a:lnTo>
                  <a:lnTo>
                    <a:pt x="13256" y="20948"/>
                  </a:lnTo>
                  <a:lnTo>
                    <a:pt x="13356" y="20823"/>
                  </a:lnTo>
                  <a:lnTo>
                    <a:pt x="13431" y="20648"/>
                  </a:lnTo>
                  <a:lnTo>
                    <a:pt x="13481" y="20472"/>
                  </a:lnTo>
                  <a:lnTo>
                    <a:pt x="13481" y="20297"/>
                  </a:lnTo>
                  <a:lnTo>
                    <a:pt x="13431" y="20071"/>
                  </a:lnTo>
                  <a:lnTo>
                    <a:pt x="14032" y="19871"/>
                  </a:lnTo>
                  <a:lnTo>
                    <a:pt x="14609" y="19645"/>
                  </a:lnTo>
                  <a:lnTo>
                    <a:pt x="15135" y="19395"/>
                  </a:lnTo>
                  <a:lnTo>
                    <a:pt x="15686" y="19094"/>
                  </a:lnTo>
                  <a:lnTo>
                    <a:pt x="16213" y="18768"/>
                  </a:lnTo>
                  <a:lnTo>
                    <a:pt x="16739" y="18393"/>
                  </a:lnTo>
                  <a:lnTo>
                    <a:pt x="17165" y="18017"/>
                  </a:lnTo>
                  <a:lnTo>
                    <a:pt x="17641" y="17591"/>
                  </a:lnTo>
                  <a:close/>
                </a:path>
                <a:path w="21600" h="21600" extrusionOk="0">
                  <a:moveTo>
                    <a:pt x="13431" y="1503"/>
                  </a:moveTo>
                  <a:lnTo>
                    <a:pt x="13080" y="1428"/>
                  </a:lnTo>
                  <a:lnTo>
                    <a:pt x="12780" y="1378"/>
                  </a:lnTo>
                  <a:lnTo>
                    <a:pt x="12479" y="1278"/>
                  </a:lnTo>
                  <a:lnTo>
                    <a:pt x="12128" y="1253"/>
                  </a:lnTo>
                  <a:lnTo>
                    <a:pt x="11802" y="1203"/>
                  </a:lnTo>
                  <a:lnTo>
                    <a:pt x="11477" y="1203"/>
                  </a:lnTo>
                  <a:lnTo>
                    <a:pt x="11151" y="1153"/>
                  </a:lnTo>
                  <a:lnTo>
                    <a:pt x="10825" y="1153"/>
                  </a:lnTo>
                  <a:lnTo>
                    <a:pt x="10449" y="1153"/>
                  </a:lnTo>
                  <a:lnTo>
                    <a:pt x="10174" y="1203"/>
                  </a:lnTo>
                  <a:lnTo>
                    <a:pt x="9798" y="1203"/>
                  </a:lnTo>
                  <a:lnTo>
                    <a:pt x="9472" y="1253"/>
                  </a:lnTo>
                  <a:lnTo>
                    <a:pt x="9171" y="1278"/>
                  </a:lnTo>
                  <a:lnTo>
                    <a:pt x="8820" y="1378"/>
                  </a:lnTo>
                  <a:lnTo>
                    <a:pt x="8545" y="1428"/>
                  </a:lnTo>
                  <a:lnTo>
                    <a:pt x="8219" y="1503"/>
                  </a:lnTo>
                  <a:moveTo>
                    <a:pt x="1529" y="8169"/>
                  </a:moveTo>
                  <a:lnTo>
                    <a:pt x="1453" y="8520"/>
                  </a:lnTo>
                  <a:lnTo>
                    <a:pt x="1403" y="8820"/>
                  </a:lnTo>
                  <a:lnTo>
                    <a:pt x="1303" y="9121"/>
                  </a:lnTo>
                  <a:lnTo>
                    <a:pt x="1253" y="9447"/>
                  </a:lnTo>
                  <a:lnTo>
                    <a:pt x="1228" y="9823"/>
                  </a:lnTo>
                  <a:lnTo>
                    <a:pt x="1228" y="10098"/>
                  </a:lnTo>
                  <a:lnTo>
                    <a:pt x="1178" y="10449"/>
                  </a:lnTo>
                  <a:lnTo>
                    <a:pt x="1178" y="10800"/>
                  </a:lnTo>
                  <a:lnTo>
                    <a:pt x="1178" y="11126"/>
                  </a:lnTo>
                  <a:lnTo>
                    <a:pt x="1228" y="11502"/>
                  </a:lnTo>
                  <a:lnTo>
                    <a:pt x="1228" y="11777"/>
                  </a:lnTo>
                  <a:lnTo>
                    <a:pt x="1253" y="12128"/>
                  </a:lnTo>
                  <a:lnTo>
                    <a:pt x="1303" y="12429"/>
                  </a:lnTo>
                  <a:lnTo>
                    <a:pt x="1403" y="12755"/>
                  </a:lnTo>
                  <a:lnTo>
                    <a:pt x="1453" y="13080"/>
                  </a:lnTo>
                  <a:lnTo>
                    <a:pt x="1529" y="13406"/>
                  </a:lnTo>
                  <a:moveTo>
                    <a:pt x="13431" y="20071"/>
                  </a:moveTo>
                  <a:lnTo>
                    <a:pt x="13080" y="20172"/>
                  </a:lnTo>
                  <a:lnTo>
                    <a:pt x="12780" y="20222"/>
                  </a:lnTo>
                  <a:lnTo>
                    <a:pt x="12479" y="20297"/>
                  </a:lnTo>
                  <a:lnTo>
                    <a:pt x="12128" y="20347"/>
                  </a:lnTo>
                  <a:lnTo>
                    <a:pt x="11802" y="20397"/>
                  </a:lnTo>
                  <a:lnTo>
                    <a:pt x="11477" y="20397"/>
                  </a:lnTo>
                  <a:lnTo>
                    <a:pt x="11151" y="20447"/>
                  </a:lnTo>
                  <a:lnTo>
                    <a:pt x="10825" y="20447"/>
                  </a:lnTo>
                  <a:lnTo>
                    <a:pt x="10449" y="20447"/>
                  </a:lnTo>
                  <a:lnTo>
                    <a:pt x="10174" y="20397"/>
                  </a:lnTo>
                  <a:lnTo>
                    <a:pt x="9798" y="20397"/>
                  </a:lnTo>
                  <a:lnTo>
                    <a:pt x="9472" y="20347"/>
                  </a:lnTo>
                  <a:lnTo>
                    <a:pt x="9171" y="20297"/>
                  </a:lnTo>
                  <a:lnTo>
                    <a:pt x="8820" y="20222"/>
                  </a:lnTo>
                  <a:lnTo>
                    <a:pt x="8545" y="20172"/>
                  </a:lnTo>
                  <a:lnTo>
                    <a:pt x="8219" y="20071"/>
                  </a:lnTo>
                  <a:moveTo>
                    <a:pt x="20071" y="13406"/>
                  </a:moveTo>
                  <a:lnTo>
                    <a:pt x="20172" y="13080"/>
                  </a:lnTo>
                  <a:lnTo>
                    <a:pt x="20222" y="12755"/>
                  </a:lnTo>
                  <a:lnTo>
                    <a:pt x="20297" y="12429"/>
                  </a:lnTo>
                  <a:lnTo>
                    <a:pt x="20347" y="12128"/>
                  </a:lnTo>
                  <a:lnTo>
                    <a:pt x="20397" y="11777"/>
                  </a:lnTo>
                  <a:lnTo>
                    <a:pt x="20447" y="11502"/>
                  </a:lnTo>
                  <a:lnTo>
                    <a:pt x="20447" y="11126"/>
                  </a:lnTo>
                  <a:lnTo>
                    <a:pt x="20447" y="10800"/>
                  </a:lnTo>
                  <a:lnTo>
                    <a:pt x="20447" y="10449"/>
                  </a:lnTo>
                  <a:lnTo>
                    <a:pt x="20447" y="10098"/>
                  </a:lnTo>
                  <a:lnTo>
                    <a:pt x="20397" y="9823"/>
                  </a:lnTo>
                  <a:lnTo>
                    <a:pt x="20347" y="9447"/>
                  </a:lnTo>
                  <a:lnTo>
                    <a:pt x="20297" y="9121"/>
                  </a:lnTo>
                  <a:lnTo>
                    <a:pt x="20222" y="8820"/>
                  </a:lnTo>
                  <a:lnTo>
                    <a:pt x="20172" y="8520"/>
                  </a:lnTo>
                  <a:lnTo>
                    <a:pt x="20071" y="8169"/>
                  </a:lnTo>
                </a:path>
              </a:pathLst>
            </a:custGeom>
            <a:solidFill>
              <a:srgbClr val="99663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s-MX">
                <a:effectLst/>
              </a:endParaRPr>
            </a:p>
          </p:txBody>
        </p:sp>
        <p:pic>
          <p:nvPicPr>
            <p:cNvPr id="1031"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16200000">
              <a:off x="4987993" y="4453925"/>
              <a:ext cx="960425" cy="640283"/>
            </a:xfrm>
            <a:prstGeom prst="rect">
              <a:avLst/>
            </a:prstGeom>
            <a:noFill/>
          </p:spPr>
        </p:pic>
        <p:pic>
          <p:nvPicPr>
            <p:cNvPr id="11"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10800000">
              <a:off x="4067944" y="3538149"/>
              <a:ext cx="960425" cy="640283"/>
            </a:xfrm>
            <a:prstGeom prst="rect">
              <a:avLst/>
            </a:prstGeom>
            <a:noFill/>
          </p:spPr>
        </p:pic>
        <p:pic>
          <p:nvPicPr>
            <p:cNvPr id="12"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5400000">
              <a:off x="3115785" y="4453167"/>
              <a:ext cx="960425" cy="640283"/>
            </a:xfrm>
            <a:prstGeom prst="rect">
              <a:avLst/>
            </a:prstGeom>
            <a:noFill/>
          </p:spPr>
        </p:pic>
        <p:pic>
          <p:nvPicPr>
            <p:cNvPr id="13"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10800000">
              <a:off x="4067944" y="5373216"/>
              <a:ext cx="960425" cy="640283"/>
            </a:xfrm>
            <a:prstGeom prst="rect">
              <a:avLst/>
            </a:prstGeom>
            <a:noFill/>
          </p:spPr>
        </p:pic>
        <p:pic>
          <p:nvPicPr>
            <p:cNvPr id="1033" name="Picture 9" descr="http://2.bp.blogspot.com/_OExj0WEXlyE/SZtNktxuH2I/AAAAAAAAAF8/m_fqTFYsnVc/s320/Dibujo_El_hombre_sin_rostro_1.jpg"/>
            <p:cNvPicPr>
              <a:picLocks noChangeAspect="1" noChangeArrowheads="1"/>
            </p:cNvPicPr>
            <p:nvPr/>
          </p:nvPicPr>
          <p:blipFill>
            <a:blip r:embed="rId4" cstate="print"/>
            <a:srcRect/>
            <a:stretch>
              <a:fillRect/>
            </a:stretch>
          </p:blipFill>
          <p:spPr bwMode="auto">
            <a:xfrm>
              <a:off x="5148064" y="3717032"/>
              <a:ext cx="511257" cy="576064"/>
            </a:xfrm>
            <a:prstGeom prst="rect">
              <a:avLst/>
            </a:prstGeom>
            <a:noFill/>
          </p:spPr>
        </p:pic>
        <p:sp>
          <p:nvSpPr>
            <p:cNvPr id="19" name="18 Flecha derecha"/>
            <p:cNvSpPr/>
            <p:nvPr/>
          </p:nvSpPr>
          <p:spPr>
            <a:xfrm>
              <a:off x="4932040" y="4725144"/>
              <a:ext cx="216024" cy="144016"/>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0" name="19 Flecha derecha"/>
            <p:cNvSpPr/>
            <p:nvPr/>
          </p:nvSpPr>
          <p:spPr>
            <a:xfrm rot="10800000">
              <a:off x="3923928" y="4725144"/>
              <a:ext cx="216000" cy="1440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20 Flecha derecha"/>
            <p:cNvSpPr/>
            <p:nvPr/>
          </p:nvSpPr>
          <p:spPr>
            <a:xfrm rot="16042980">
              <a:off x="4432465" y="4260262"/>
              <a:ext cx="216000" cy="1440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2" name="21 Flecha derecha"/>
            <p:cNvSpPr/>
            <p:nvPr/>
          </p:nvSpPr>
          <p:spPr>
            <a:xfrm rot="16200000" flipV="1">
              <a:off x="4463992" y="5193192"/>
              <a:ext cx="216000" cy="1440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4" name="23 Flecha derecha"/>
            <p:cNvSpPr/>
            <p:nvPr/>
          </p:nvSpPr>
          <p:spPr>
            <a:xfrm rot="8897088">
              <a:off x="4881754" y="4339119"/>
              <a:ext cx="216000" cy="1440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5" name="24 Rectángulo"/>
            <p:cNvSpPr/>
            <p:nvPr/>
          </p:nvSpPr>
          <p:spPr>
            <a:xfrm>
              <a:off x="2627784" y="3501008"/>
              <a:ext cx="15841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MX" sz="900" b="1" dirty="0" smtClean="0">
                  <a:solidFill>
                    <a:srgbClr val="996633"/>
                  </a:solidFill>
                </a:rPr>
                <a:t>Dibujante 2</a:t>
              </a:r>
            </a:p>
            <a:p>
              <a:pPr algn="r"/>
              <a:r>
                <a:rPr lang="es-MX" sz="900" b="1" dirty="0" smtClean="0">
                  <a:solidFill>
                    <a:srgbClr val="996633"/>
                  </a:solidFill>
                </a:rPr>
                <a:t>Mirando hacia fuera</a:t>
              </a:r>
              <a:endParaRPr lang="es-MX" sz="900" b="1" dirty="0">
                <a:solidFill>
                  <a:srgbClr val="996633"/>
                </a:solidFill>
              </a:endParaRPr>
            </a:p>
          </p:txBody>
        </p:sp>
        <p:sp>
          <p:nvSpPr>
            <p:cNvPr id="26" name="25 Rectángulo"/>
            <p:cNvSpPr/>
            <p:nvPr/>
          </p:nvSpPr>
          <p:spPr>
            <a:xfrm>
              <a:off x="2123728" y="4437112"/>
              <a:ext cx="12241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MX" sz="900" b="1" dirty="0" smtClean="0">
                  <a:solidFill>
                    <a:srgbClr val="996633"/>
                  </a:solidFill>
                </a:rPr>
                <a:t>Dibujante 1</a:t>
              </a:r>
            </a:p>
            <a:p>
              <a:pPr algn="r"/>
              <a:r>
                <a:rPr lang="es-MX" sz="900" b="1" dirty="0" smtClean="0">
                  <a:solidFill>
                    <a:srgbClr val="996633"/>
                  </a:solidFill>
                </a:rPr>
                <a:t>Mirando hacia fuera</a:t>
              </a:r>
              <a:endParaRPr lang="es-MX" sz="900" b="1" dirty="0">
                <a:solidFill>
                  <a:srgbClr val="996633"/>
                </a:solidFill>
              </a:endParaRPr>
            </a:p>
          </p:txBody>
        </p:sp>
        <p:sp>
          <p:nvSpPr>
            <p:cNvPr id="27" name="26 Rectángulo"/>
            <p:cNvSpPr/>
            <p:nvPr/>
          </p:nvSpPr>
          <p:spPr>
            <a:xfrm>
              <a:off x="4932040" y="5445224"/>
              <a:ext cx="15841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900" b="1" dirty="0" smtClean="0">
                  <a:solidFill>
                    <a:srgbClr val="996633"/>
                  </a:solidFill>
                </a:rPr>
                <a:t>Emisor mirando hacia dentro</a:t>
              </a:r>
            </a:p>
            <a:p>
              <a:r>
                <a:rPr lang="es-MX" sz="900" b="1" dirty="0" smtClean="0">
                  <a:solidFill>
                    <a:srgbClr val="996633"/>
                  </a:solidFill>
                </a:rPr>
                <a:t>(tiene la lámina con figuras)</a:t>
              </a:r>
              <a:endParaRPr lang="es-MX" sz="900" b="1" dirty="0">
                <a:solidFill>
                  <a:srgbClr val="996633"/>
                </a:solidFill>
              </a:endParaRPr>
            </a:p>
          </p:txBody>
        </p:sp>
        <p:sp>
          <p:nvSpPr>
            <p:cNvPr id="28" name="27 Rectángulo"/>
            <p:cNvSpPr/>
            <p:nvPr/>
          </p:nvSpPr>
          <p:spPr>
            <a:xfrm>
              <a:off x="5940152" y="4509120"/>
              <a:ext cx="12241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900" b="1" dirty="0" smtClean="0">
                  <a:solidFill>
                    <a:srgbClr val="996633"/>
                  </a:solidFill>
                </a:rPr>
                <a:t>Dibujante 3</a:t>
              </a:r>
            </a:p>
            <a:p>
              <a:r>
                <a:rPr lang="es-MX" sz="900" b="1" dirty="0" smtClean="0">
                  <a:solidFill>
                    <a:srgbClr val="996633"/>
                  </a:solidFill>
                </a:rPr>
                <a:t>Mirando hacia fuera</a:t>
              </a:r>
              <a:endParaRPr lang="es-MX" sz="900" b="1" dirty="0">
                <a:solidFill>
                  <a:srgbClr val="996633"/>
                </a:solidFill>
              </a:endParaRPr>
            </a:p>
          </p:txBody>
        </p:sp>
        <p:sp>
          <p:nvSpPr>
            <p:cNvPr id="29" name="28 Rectángulo"/>
            <p:cNvSpPr/>
            <p:nvPr/>
          </p:nvSpPr>
          <p:spPr>
            <a:xfrm>
              <a:off x="5652120" y="3501008"/>
              <a:ext cx="12241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900" b="1" dirty="0" smtClean="0">
                  <a:solidFill>
                    <a:srgbClr val="996633"/>
                  </a:solidFill>
                </a:rPr>
                <a:t>Observador externo</a:t>
              </a:r>
              <a:endParaRPr lang="es-MX" sz="900" b="1" dirty="0">
                <a:solidFill>
                  <a:srgbClr val="996633"/>
                </a:solidFill>
              </a:endParaRPr>
            </a:p>
          </p:txBody>
        </p:sp>
      </p:grpSp>
      <p:pic>
        <p:nvPicPr>
          <p:cNvPr id="5" name="Picture 2" descr="C:\Documents and Settings\josecruz.guzman\Configuración local\Archivos temporales de Internet\Content.IE5\9EHQH2QI\MC900294348[1].wmf"/>
          <p:cNvPicPr>
            <a:picLocks noChangeAspect="1" noChangeArrowheads="1"/>
          </p:cNvPicPr>
          <p:nvPr/>
        </p:nvPicPr>
        <p:blipFill>
          <a:blip r:embed="rId5" cstate="print"/>
          <a:srcRect/>
          <a:stretch>
            <a:fillRect/>
          </a:stretch>
        </p:blipFill>
        <p:spPr bwMode="auto">
          <a:xfrm>
            <a:off x="7092280" y="3501008"/>
            <a:ext cx="1516075" cy="18159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31" presetClass="entr" presetSubtype="0" fill="hold" grpId="0" nodeType="afterEffect">
                                  <p:stCondLst>
                                    <p:cond delay="0"/>
                                  </p:stCondLst>
                                  <p:iterate type="lt">
                                    <p:tmPct val="5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0" end="0"/>
                                            </p:txEl>
                                          </p:spTgt>
                                        </p:tgtEl>
                                      </p:cBhvr>
                                    </p:animEffect>
                                  </p:childTnLst>
                                </p:cTn>
                              </p:par>
                            </p:childTnLst>
                          </p:cTn>
                        </p:par>
                        <p:par>
                          <p:cTn id="17" fill="hold">
                            <p:stCondLst>
                              <p:cond delay="5750"/>
                            </p:stCondLst>
                            <p:childTnLst>
                              <p:par>
                                <p:cTn id="18" presetID="31" presetClass="entr" presetSubtype="0" fill="hold" grpId="0" nodeType="afterEffect">
                                  <p:stCondLst>
                                    <p:cond delay="0"/>
                                  </p:stCondLst>
                                  <p:iterate type="lt">
                                    <p:tmPct val="5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3">
                                            <p:txEl>
                                              <p:pRg st="1" end="1"/>
                                            </p:txEl>
                                          </p:spTgt>
                                        </p:tgtEl>
                                      </p:cBhvr>
                                    </p:animEffect>
                                  </p:childTnLst>
                                </p:cTn>
                              </p:par>
                            </p:childTnLst>
                          </p:cTn>
                        </p:par>
                        <p:par>
                          <p:cTn id="24" fill="hold">
                            <p:stCondLst>
                              <p:cond delay="9950"/>
                            </p:stCondLst>
                            <p:childTnLst>
                              <p:par>
                                <p:cTn id="25" presetID="3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600" decel="100000"/>
                                        <p:tgtEl>
                                          <p:spTgt spid="30"/>
                                        </p:tgtEl>
                                      </p:cBhvr>
                                    </p:animEffect>
                                    <p:anim calcmode="lin" valueType="num">
                                      <p:cBhvr>
                                        <p:cTn id="28" dur="1600" decel="100000" fill="hold"/>
                                        <p:tgtEl>
                                          <p:spTgt spid="30"/>
                                        </p:tgtEl>
                                        <p:attrNameLst>
                                          <p:attrName>style.rotation</p:attrName>
                                        </p:attrNameLst>
                                      </p:cBhvr>
                                      <p:tavLst>
                                        <p:tav tm="0">
                                          <p:val>
                                            <p:fltVal val="-90"/>
                                          </p:val>
                                        </p:tav>
                                        <p:tav tm="100000">
                                          <p:val>
                                            <p:fltVal val="0"/>
                                          </p:val>
                                        </p:tav>
                                      </p:tavLst>
                                    </p:anim>
                                    <p:anim calcmode="lin" valueType="num">
                                      <p:cBhvr>
                                        <p:cTn id="29" dur="1600" decel="100000" fill="hold"/>
                                        <p:tgtEl>
                                          <p:spTgt spid="30"/>
                                        </p:tgtEl>
                                        <p:attrNameLst>
                                          <p:attrName>ppt_x</p:attrName>
                                        </p:attrNameLst>
                                      </p:cBhvr>
                                      <p:tavLst>
                                        <p:tav tm="0">
                                          <p:val>
                                            <p:strVal val="#ppt_x+0.4"/>
                                          </p:val>
                                        </p:tav>
                                        <p:tav tm="100000">
                                          <p:val>
                                            <p:strVal val="#ppt_x-0.05"/>
                                          </p:val>
                                        </p:tav>
                                      </p:tavLst>
                                    </p:anim>
                                    <p:anim calcmode="lin" valueType="num">
                                      <p:cBhvr>
                                        <p:cTn id="30" dur="1600" decel="100000" fill="hold"/>
                                        <p:tgtEl>
                                          <p:spTgt spid="30"/>
                                        </p:tgtEl>
                                        <p:attrNameLst>
                                          <p:attrName>ppt_y</p:attrName>
                                        </p:attrNameLst>
                                      </p:cBhvr>
                                      <p:tavLst>
                                        <p:tav tm="0">
                                          <p:val>
                                            <p:strVal val="#ppt_y-0.4"/>
                                          </p:val>
                                        </p:tav>
                                        <p:tav tm="100000">
                                          <p:val>
                                            <p:strVal val="#ppt_y+0.1"/>
                                          </p:val>
                                        </p:tav>
                                      </p:tavLst>
                                    </p:anim>
                                    <p:anim calcmode="lin" valueType="num">
                                      <p:cBhvr>
                                        <p:cTn id="31" dur="400" accel="100000" fill="hold">
                                          <p:stCondLst>
                                            <p:cond delay="1600"/>
                                          </p:stCondLst>
                                        </p:cTn>
                                        <p:tgtEl>
                                          <p:spTgt spid="30"/>
                                        </p:tgtEl>
                                        <p:attrNameLst>
                                          <p:attrName>ppt_x</p:attrName>
                                        </p:attrNameLst>
                                      </p:cBhvr>
                                      <p:tavLst>
                                        <p:tav tm="0">
                                          <p:val>
                                            <p:strVal val="#ppt_x-0.05"/>
                                          </p:val>
                                        </p:tav>
                                        <p:tav tm="100000">
                                          <p:val>
                                            <p:strVal val="#ppt_x"/>
                                          </p:val>
                                        </p:tav>
                                      </p:tavLst>
                                    </p:anim>
                                    <p:anim calcmode="lin" valueType="num">
                                      <p:cBhvr>
                                        <p:cTn id="32" dur="400" accel="100000" fill="hold">
                                          <p:stCondLst>
                                            <p:cond delay="1600"/>
                                          </p:stCondLst>
                                        </p:cTn>
                                        <p:tgtEl>
                                          <p:spTgt spid="30"/>
                                        </p:tgtEl>
                                        <p:attrNameLst>
                                          <p:attrName>ppt_y</p:attrName>
                                        </p:attrNameLst>
                                      </p:cBhvr>
                                      <p:tavLst>
                                        <p:tav tm="0">
                                          <p:val>
                                            <p:strVal val="#ppt_y+0.1"/>
                                          </p:val>
                                        </p:tav>
                                        <p:tav tm="100000">
                                          <p:val>
                                            <p:strVal val="#ppt_y"/>
                                          </p:val>
                                        </p:tav>
                                      </p:tavLst>
                                    </p:anim>
                                  </p:childTnLst>
                                </p:cTn>
                              </p:par>
                            </p:childTnLst>
                          </p:cTn>
                        </p:par>
                        <p:par>
                          <p:cTn id="33" fill="hold">
                            <p:stCondLst>
                              <p:cond delay="11950"/>
                            </p:stCondLst>
                            <p:childTnLst>
                              <p:par>
                                <p:cTn id="34" presetID="31" presetClass="entr" presetSubtype="0" fill="hold" nodeType="afterEffect">
                                  <p:stCondLst>
                                    <p:cond delay="20000"/>
                                  </p:stCondLst>
                                  <p:iterate type="lt">
                                    <p:tmPct val="5000"/>
                                  </p:iterate>
                                  <p:childTnLst>
                                    <p:set>
                                      <p:cBhvr>
                                        <p:cTn id="35" dur="1" fill="hold">
                                          <p:stCondLst>
                                            <p:cond delay="0"/>
                                          </p:stCondLst>
                                        </p:cTn>
                                        <p:tgtEl>
                                          <p:spTgt spid="5"/>
                                        </p:tgtEl>
                                        <p:attrNameLst>
                                          <p:attrName>style.visibility</p:attrName>
                                        </p:attrNameLst>
                                      </p:cBhvr>
                                      <p:to>
                                        <p:strVal val="visible"/>
                                      </p:to>
                                    </p:set>
                                    <p:anim calcmode="lin" valueType="num">
                                      <p:cBhvr>
                                        <p:cTn id="36" dur="3000" fill="hold"/>
                                        <p:tgtEl>
                                          <p:spTgt spid="5"/>
                                        </p:tgtEl>
                                        <p:attrNameLst>
                                          <p:attrName>ppt_w</p:attrName>
                                        </p:attrNameLst>
                                      </p:cBhvr>
                                      <p:tavLst>
                                        <p:tav tm="0">
                                          <p:val>
                                            <p:fltVal val="0"/>
                                          </p:val>
                                        </p:tav>
                                        <p:tav tm="100000">
                                          <p:val>
                                            <p:strVal val="#ppt_w"/>
                                          </p:val>
                                        </p:tav>
                                      </p:tavLst>
                                    </p:anim>
                                    <p:anim calcmode="lin" valueType="num">
                                      <p:cBhvr>
                                        <p:cTn id="37" dur="3000" fill="hold"/>
                                        <p:tgtEl>
                                          <p:spTgt spid="5"/>
                                        </p:tgtEl>
                                        <p:attrNameLst>
                                          <p:attrName>ppt_h</p:attrName>
                                        </p:attrNameLst>
                                      </p:cBhvr>
                                      <p:tavLst>
                                        <p:tav tm="0">
                                          <p:val>
                                            <p:fltVal val="0"/>
                                          </p:val>
                                        </p:tav>
                                        <p:tav tm="100000">
                                          <p:val>
                                            <p:strVal val="#ppt_h"/>
                                          </p:val>
                                        </p:tav>
                                      </p:tavLst>
                                    </p:anim>
                                    <p:anim calcmode="lin" valueType="num">
                                      <p:cBhvr>
                                        <p:cTn id="38" dur="3000" fill="hold"/>
                                        <p:tgtEl>
                                          <p:spTgt spid="5"/>
                                        </p:tgtEl>
                                        <p:attrNameLst>
                                          <p:attrName>style.rotation</p:attrName>
                                        </p:attrNameLst>
                                      </p:cBhvr>
                                      <p:tavLst>
                                        <p:tav tm="0">
                                          <p:val>
                                            <p:fltVal val="90"/>
                                          </p:val>
                                        </p:tav>
                                        <p:tav tm="100000">
                                          <p:val>
                                            <p:fltVal val="0"/>
                                          </p:val>
                                        </p:tav>
                                      </p:tavLst>
                                    </p:anim>
                                    <p:animEffect transition="in" filter="fade">
                                      <p:cBhvr>
                                        <p:cTn id="39"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467544" y="1772816"/>
            <a:ext cx="8229600" cy="4525963"/>
          </a:xfrm>
        </p:spPr>
        <p:txBody>
          <a:bodyPr>
            <a:normAutofit/>
          </a:bodyPr>
          <a:lstStyle/>
          <a:p>
            <a:r>
              <a:rPr lang="es-MX" sz="2400" dirty="0" smtClean="0"/>
              <a:t>Desarrollo de la actividad:</a:t>
            </a:r>
          </a:p>
          <a:p>
            <a:pPr lvl="1"/>
            <a:endParaRPr lang="es-MX" sz="2000" dirty="0" smtClean="0"/>
          </a:p>
          <a:p>
            <a:pPr lvl="1" algn="just"/>
            <a:r>
              <a:rPr lang="es-MX" sz="2000" dirty="0" smtClean="0"/>
              <a:t>Una vez concluida la actividad, es importante que el “observador” le señale al equipo lo que vio y anotó a partir de su pauta de observación”.</a:t>
            </a:r>
          </a:p>
          <a:p>
            <a:pPr lvl="1" algn="just"/>
            <a:endParaRPr lang="es-MX" sz="2000" dirty="0" smtClean="0"/>
          </a:p>
          <a:p>
            <a:pPr lvl="1" algn="just"/>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2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2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000" tmFilter="0,0; .5, 1; 1, 1"/>
                                        <p:tgtEl>
                                          <p:spTgt spid="3">
                                            <p:txEl>
                                              <p:pRg st="0" end="0"/>
                                            </p:txEl>
                                          </p:spTgt>
                                        </p:tgtEl>
                                      </p:cBhvr>
                                    </p:animEffect>
                                  </p:childTnLst>
                                </p:cTn>
                              </p:par>
                            </p:childTnLst>
                          </p:cTn>
                        </p:par>
                        <p:par>
                          <p:cTn id="18" fill="hold">
                            <p:stCondLst>
                              <p:cond delay="10200"/>
                            </p:stCondLst>
                            <p:childTnLst>
                              <p:par>
                                <p:cTn id="19" presetID="30"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600" decel="100000"/>
                                        <p:tgtEl>
                                          <p:spTgt spid="3">
                                            <p:txEl>
                                              <p:pRg st="2" end="2"/>
                                            </p:txEl>
                                          </p:spTgt>
                                        </p:tgtEl>
                                      </p:cBhvr>
                                    </p:animEffect>
                                    <p:anim calcmode="lin" valueType="num">
                                      <p:cBhvr>
                                        <p:cTn id="22" dur="16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23" dur="16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24" dur="16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25" dur="400" accel="100000" fill="hold">
                                          <p:stCondLst>
                                            <p:cond delay="16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26" dur="400" accel="100000" fill="hold">
                                          <p:stCondLst>
                                            <p:cond delay="1600"/>
                                          </p:stCondLst>
                                        </p:cTn>
                                        <p:tgtEl>
                                          <p:spTgt spid="3">
                                            <p:txEl>
                                              <p:pRg st="2" end="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dirty="0" smtClean="0"/>
              <a:t>SE SOLICITA DISEÑADOR WEB</a:t>
            </a:r>
            <a:br>
              <a:rPr lang="es-MX" dirty="0" smtClean="0"/>
            </a:b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EXPRESARSE CON CLARIDAD EN FORMA ORAL Y ESCRITA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7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3000" fill="hold"/>
                                        <p:tgtEl>
                                          <p:spTgt spid="2"/>
                                        </p:tgtEl>
                                        <p:attrNameLst>
                                          <p:attrName>ppt_x</p:attrName>
                                        </p:attrNameLst>
                                      </p:cBhvr>
                                      <p:tavLst>
                                        <p:tav tm="0">
                                          <p:val>
                                            <p:strVal val="#ppt_x-.2"/>
                                          </p:val>
                                        </p:tav>
                                        <p:tav tm="100000">
                                          <p:val>
                                            <p:strVal val="#ppt_x"/>
                                          </p:val>
                                        </p:tav>
                                      </p:tavLst>
                                    </p:anim>
                                    <p:anim calcmode="lin" valueType="num">
                                      <p:cBhvr>
                                        <p:cTn id="20" dur="3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solicita diseñador WEB </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que los participantes valoricen la comunicación escrita como instancia de comunicación entre las personas y, particularmente en este caso, como herramienta que facilita la obtención de un trabajo. Para ello, los aprendizajes esperados son:</a:t>
            </a:r>
          </a:p>
          <a:p>
            <a:pPr>
              <a:buNone/>
            </a:pPr>
            <a:endParaRPr lang="es-MX" dirty="0" smtClean="0"/>
          </a:p>
          <a:p>
            <a:pPr lvl="1"/>
            <a:r>
              <a:rPr lang="es-MX" sz="2900" b="1" u="sng" dirty="0" smtClean="0"/>
              <a:t>Conocimiento</a:t>
            </a:r>
            <a:r>
              <a:rPr lang="es-MX" sz="2900" b="1" dirty="0" smtClean="0"/>
              <a:t>:</a:t>
            </a:r>
            <a:r>
              <a:rPr lang="es-MX" sz="2900" dirty="0" smtClean="0">
                <a:solidFill>
                  <a:schemeClr val="dk1"/>
                </a:solidFill>
              </a:rPr>
              <a:t> Conocer el sentido y los elementos que permiten elaborar un documento escrito, vinculado al mundo laboral.</a:t>
            </a:r>
          </a:p>
          <a:p>
            <a:pPr lvl="1">
              <a:buNone/>
            </a:pPr>
            <a:endParaRPr lang="es-MX" sz="2900" dirty="0" smtClean="0">
              <a:solidFill>
                <a:schemeClr val="dk1"/>
              </a:solidFill>
            </a:endParaRPr>
          </a:p>
          <a:p>
            <a:pPr lvl="1"/>
            <a:r>
              <a:rPr lang="es-MX" sz="2900" b="1" u="sng" dirty="0" smtClean="0"/>
              <a:t>Habilidad</a:t>
            </a:r>
            <a:r>
              <a:rPr lang="es-MX" sz="2900" b="1" dirty="0" smtClean="0"/>
              <a:t>:</a:t>
            </a:r>
            <a:r>
              <a:rPr lang="es-MX" sz="2900" dirty="0" smtClean="0">
                <a:solidFill>
                  <a:schemeClr val="dk1"/>
                </a:solidFill>
              </a:rPr>
              <a:t> Expresar por escrito lo sustancial de la historia personal, con el objetivo de presentarse ante terceros.</a:t>
            </a:r>
          </a:p>
          <a:p>
            <a:pPr lvl="1" algn="just">
              <a:buNone/>
            </a:pPr>
            <a:endParaRPr lang="es-MX" sz="2900" b="1" u="sng" dirty="0" smtClean="0"/>
          </a:p>
          <a:p>
            <a:pPr lvl="1"/>
            <a:r>
              <a:rPr lang="es-MX" sz="2900" b="1" u="sng" dirty="0" smtClean="0"/>
              <a:t>Actitud</a:t>
            </a:r>
            <a:r>
              <a:rPr lang="es-MX" sz="2900" b="1" dirty="0" smtClean="0"/>
              <a:t>: </a:t>
            </a:r>
            <a:r>
              <a:rPr lang="es-MX" sz="2900" dirty="0" smtClean="0">
                <a:solidFill>
                  <a:schemeClr val="dk1"/>
                </a:solidFill>
              </a:rPr>
              <a:t>Disponerse a evaluar positivamente las oportunidades de empleabilidad.</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1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1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1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blanco,centros de la diana,deportes,dianas,el blanco,en el blanco,equipo de deporte,flechas,los blancos,metáforas,productos de deporte,tiro al arco"/>
          <p:cNvPicPr>
            <a:picLocks noGrp="1" noChangeAspect="1" noChangeArrowheads="1"/>
          </p:cNvPicPr>
          <p:nvPr>
            <p:ph idx="1"/>
          </p:nvPr>
        </p:nvPicPr>
        <p:blipFill>
          <a:blip r:embed="rId2" cstate="print"/>
          <a:srcRect l="4054" b="6280"/>
          <a:stretch>
            <a:fillRect/>
          </a:stretch>
        </p:blipFill>
        <p:spPr bwMode="auto">
          <a:xfrm rot="618681">
            <a:off x="295334" y="2100148"/>
            <a:ext cx="3405856" cy="3607146"/>
          </a:xfrm>
          <a:prstGeom prst="rect">
            <a:avLst/>
          </a:prstGeom>
          <a:noFill/>
        </p:spPr>
      </p:pic>
      <p:sp>
        <p:nvSpPr>
          <p:cNvPr id="2" name="1 Título"/>
          <p:cNvSpPr>
            <a:spLocks noGrp="1"/>
          </p:cNvSpPr>
          <p:nvPr>
            <p:ph type="title"/>
          </p:nvPr>
        </p:nvSpPr>
        <p:spPr>
          <a:xfrm>
            <a:off x="457200" y="274638"/>
            <a:ext cx="8229600" cy="922114"/>
          </a:xfrm>
        </p:spPr>
        <p:txBody>
          <a:bodyPr/>
          <a:lstStyle/>
          <a:p>
            <a:r>
              <a:rPr lang="es-MX" dirty="0" smtClean="0"/>
              <a:t>Propósitos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a:p>
        </p:txBody>
      </p:sp>
      <p:sp>
        <p:nvSpPr>
          <p:cNvPr id="6" name="2 Marcador de contenido"/>
          <p:cNvSpPr txBox="1">
            <a:spLocks/>
          </p:cNvSpPr>
          <p:nvPr/>
        </p:nvSpPr>
        <p:spPr>
          <a:xfrm>
            <a:off x="3203848" y="1196752"/>
            <a:ext cx="5832648" cy="2160240"/>
          </a:xfrm>
          <a:prstGeom prst="rect">
            <a:avLst/>
          </a:prstGeom>
        </p:spPr>
        <p:txBody>
          <a:bodyPr vert="horz" lIns="91440" tIns="45720" rIns="91440" bIns="45720" rtlCol="0">
            <a:normAutofit fontScale="40000" lnSpcReduction="20000"/>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40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General</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s-MX" sz="4000" b="0" i="0" u="none" strike="noStrike" kern="1200" cap="none" spc="0" normalizeH="0" baseline="0" noProof="0" dirty="0" smtClean="0">
                <a:ln>
                  <a:noFill/>
                </a:ln>
                <a:solidFill>
                  <a:schemeClr val="tx2">
                    <a:lumMod val="50000"/>
                  </a:schemeClr>
                </a:solidFill>
                <a:effectLst/>
                <a:uLnTx/>
                <a:uFillTx/>
                <a:latin typeface="+mn-lt"/>
                <a:ea typeface="+mn-ea"/>
                <a:cs typeface="+mn-cs"/>
              </a:rPr>
              <a:t>Propiciar a la reflexión y al desarrollo de capacidades y habilidades que les permitan a las y los jóvenes tener un desempeño eficiente y eficaz en la escuela, y en un futuro, en el ámbito laboral. Asimismo, en los aspectos personales, partiendo de su propia experiencia y cotidianidad de manera participativa.</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
        <p:nvSpPr>
          <p:cNvPr id="7" name="2 Marcador de contenido"/>
          <p:cNvSpPr txBox="1">
            <a:spLocks/>
          </p:cNvSpPr>
          <p:nvPr/>
        </p:nvSpPr>
        <p:spPr>
          <a:xfrm>
            <a:off x="3779912" y="3573016"/>
            <a:ext cx="5184576" cy="1584176"/>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16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Específico</a:t>
            </a:r>
          </a:p>
          <a:p>
            <a:pPr marL="342900" lvl="0" indent="-342900" algn="just">
              <a:lnSpc>
                <a:spcPct val="150000"/>
              </a:lnSpc>
              <a:spcBef>
                <a:spcPct val="20000"/>
              </a:spcBef>
              <a:buFont typeface="Arial" pitchFamily="34" charset="0"/>
              <a:buChar char="•"/>
            </a:pPr>
            <a:r>
              <a:rPr lang="es-MX" sz="1600" dirty="0" smtClean="0"/>
              <a:t>Actuar de manera asertiva.</a:t>
            </a:r>
          </a:p>
          <a:p>
            <a:pPr marL="342900" indent="-342900" algn="just">
              <a:lnSpc>
                <a:spcPct val="150000"/>
              </a:lnSpc>
              <a:spcBef>
                <a:spcPct val="20000"/>
              </a:spcBef>
              <a:buFont typeface="Arial" pitchFamily="34" charset="0"/>
              <a:buChar char="•"/>
            </a:pPr>
            <a:endParaRPr lang="es-MX" sz="1700" dirty="0" smtClean="0"/>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3000"/>
                                        <p:tgtEl>
                                          <p:spTgt spid="6">
                                            <p:txEl>
                                              <p:pRg st="1" end="1"/>
                                            </p:txEl>
                                          </p:spTgt>
                                        </p:tgtEl>
                                      </p:cBhvr>
                                    </p:animEffec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30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3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p:txBody>
          <a:bodyPr>
            <a:normAutofit fontScale="85000" lnSpcReduction="20000"/>
          </a:bodyPr>
          <a:lstStyle/>
          <a:p>
            <a:r>
              <a:rPr lang="es-MX" dirty="0" smtClean="0"/>
              <a:t>En la actividad siguiente, los participantes trabajarán en la confección de un Currículum Vitae (CV). </a:t>
            </a:r>
          </a:p>
          <a:p>
            <a:endParaRPr lang="es-MX" dirty="0" smtClean="0"/>
          </a:p>
          <a:p>
            <a:r>
              <a:rPr lang="es-MX" dirty="0" smtClean="0"/>
              <a:t>Currículum Vitae (CV)  es un documento donde se presenta la historial personal en el que se señala la formación, la experiencia, los cargos desempeñados o las principales realizaciones laborales, con el propósito de darlos a conocer a un posible empleador.</a:t>
            </a:r>
          </a:p>
          <a:p>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6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a:spLocks noGrp="1"/>
          </p:cNvSpPr>
          <p:nvPr>
            <p:ph type="title"/>
          </p:nvPr>
        </p:nvSpPr>
        <p:spPr/>
        <p:txBody>
          <a:bodyPr>
            <a:normAutofit/>
          </a:bodyPr>
          <a:lstStyle/>
          <a:p>
            <a:r>
              <a:rPr lang="es-MX" dirty="0" smtClean="0"/>
              <a:t>Se solicita diseñador WEB </a:t>
            </a:r>
            <a:endParaRPr lang="es-MX" sz="32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a:p>
        </p:txBody>
      </p:sp>
      <p:sp>
        <p:nvSpPr>
          <p:cNvPr id="7" name="6 CuadroTexto"/>
          <p:cNvSpPr txBox="1"/>
          <p:nvPr/>
        </p:nvSpPr>
        <p:spPr>
          <a:xfrm>
            <a:off x="251520" y="1196752"/>
            <a:ext cx="8640960" cy="5355312"/>
          </a:xfrm>
          <a:prstGeom prst="rect">
            <a:avLst/>
          </a:prstGeom>
          <a:noFill/>
        </p:spPr>
        <p:txBody>
          <a:bodyPr wrap="square" rtlCol="0">
            <a:spAutoFit/>
          </a:bodyPr>
          <a:lstStyle/>
          <a:p>
            <a:r>
              <a:rPr lang="es-MX" sz="2400" b="1" dirty="0" smtClean="0"/>
              <a:t>Características del Currículum Vitae (CV)</a:t>
            </a:r>
          </a:p>
          <a:p>
            <a:endParaRPr lang="es-MX" sz="800" b="1" dirty="0" smtClean="0"/>
          </a:p>
          <a:p>
            <a:pPr algn="just">
              <a:lnSpc>
                <a:spcPct val="150000"/>
              </a:lnSpc>
              <a:buFont typeface="Wingdings" pitchFamily="2" charset="2"/>
              <a:buChar char="§"/>
            </a:pPr>
            <a:r>
              <a:rPr lang="es-MX" sz="2000" dirty="0" smtClean="0"/>
              <a:t>El CV deja –por escrito– un registro de nuestras competencias y cumple dos objetivos complementarios: primero, le sirve al postulante para dar a conocer su perfil laboral; y luego, le sirve al encargado de seleccionar personal para evaluar el perfil descrito, en función de las necesidades del cargo. </a:t>
            </a:r>
          </a:p>
          <a:p>
            <a:pPr algn="just">
              <a:lnSpc>
                <a:spcPct val="150000"/>
              </a:lnSpc>
              <a:buFont typeface="Wingdings" pitchFamily="2" charset="2"/>
              <a:buChar char="§"/>
            </a:pPr>
            <a:r>
              <a:rPr lang="es-MX" sz="2000" dirty="0" smtClean="0"/>
              <a:t>Hay, al menos, dos aspectos clave que siempre toma en cuenta un evaluador de Currículum:</a:t>
            </a:r>
            <a:endParaRPr lang="es-ES" sz="2000" dirty="0" smtClean="0"/>
          </a:p>
          <a:p>
            <a:pPr lvl="1" algn="just">
              <a:lnSpc>
                <a:spcPct val="150000"/>
              </a:lnSpc>
              <a:buFont typeface="Wingdings" pitchFamily="2" charset="2"/>
              <a:buChar char="ü"/>
            </a:pPr>
            <a:r>
              <a:rPr lang="es-MX" sz="2000" dirty="0" smtClean="0"/>
              <a:t>La presentación: orden, limpieza, ortografía, síntesis, claridad, etc.</a:t>
            </a:r>
            <a:endParaRPr lang="es-ES" sz="2000" dirty="0" smtClean="0"/>
          </a:p>
          <a:p>
            <a:pPr lvl="1" algn="just">
              <a:lnSpc>
                <a:spcPct val="150000"/>
              </a:lnSpc>
              <a:buFont typeface="Wingdings" pitchFamily="2" charset="2"/>
              <a:buChar char="ü"/>
            </a:pPr>
            <a:r>
              <a:rPr lang="es-MX" sz="2000" dirty="0" smtClean="0"/>
              <a:t>El contenido: no existe un perfil profesional bueno o malo en sí; lo que existe es un candidato con condiciones que se ajustan o no a los requerimientos de un determinado empleador.</a:t>
            </a:r>
            <a:endParaRPr lang="es-E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863DAC2C-C515-4487-A285-EDDAB0EBC0A4}" type="slidenum">
              <a:rPr lang="es-MX" smtClean="0"/>
              <a:pPr/>
              <a:t>22</a:t>
            </a:fld>
            <a:endParaRPr lang="es-MX"/>
          </a:p>
        </p:txBody>
      </p:sp>
      <p:sp>
        <p:nvSpPr>
          <p:cNvPr id="5" name="1 Título"/>
          <p:cNvSpPr>
            <a:spLocks noGrp="1"/>
          </p:cNvSpPr>
          <p:nvPr>
            <p:ph type="title"/>
          </p:nvPr>
        </p:nvSpPr>
        <p:spPr/>
        <p:txBody>
          <a:bodyPr>
            <a:normAutofit/>
          </a:bodyPr>
          <a:lstStyle/>
          <a:p>
            <a:r>
              <a:rPr lang="es-MX" dirty="0" smtClean="0"/>
              <a:t>Se solicita diseñador WEB </a:t>
            </a:r>
            <a:endParaRPr lang="es-MX" sz="3200" dirty="0"/>
          </a:p>
        </p:txBody>
      </p:sp>
      <p:sp>
        <p:nvSpPr>
          <p:cNvPr id="6" name="2 Marcador de contenido"/>
          <p:cNvSpPr txBox="1">
            <a:spLocks/>
          </p:cNvSpPr>
          <p:nvPr/>
        </p:nvSpPr>
        <p:spPr>
          <a:xfrm>
            <a:off x="467544" y="1484784"/>
            <a:ext cx="8229600" cy="4741987"/>
          </a:xfrm>
          <a:prstGeom prst="rect">
            <a:avLst/>
          </a:prstGeom>
        </p:spPr>
        <p:txBody>
          <a:bodyPr>
            <a:normAutofit/>
          </a:bodyPr>
          <a:lstStyle/>
          <a:p>
            <a:pPr marL="342900" indent="-342900" algn="just">
              <a:spcBef>
                <a:spcPct val="20000"/>
              </a:spcBef>
            </a:pPr>
            <a:r>
              <a:rPr lang="es-MX" sz="3200" b="1" dirty="0" smtClean="0"/>
              <a:t>Principales tipos de CV.</a:t>
            </a:r>
          </a:p>
          <a:p>
            <a:pPr marL="342900" indent="-342900" algn="just">
              <a:spcBef>
                <a:spcPct val="20000"/>
              </a:spcBef>
            </a:pPr>
            <a:endParaRPr lang="es-ES" sz="3200" dirty="0" smtClean="0"/>
          </a:p>
          <a:p>
            <a:pPr marL="342900" marR="0" lvl="0" indent="-342900" algn="just" defTabSz="914400" rtl="0" eaLnBrk="1" fontAlgn="auto" latinLnBrk="0" hangingPunct="1">
              <a:lnSpc>
                <a:spcPct val="100000"/>
              </a:lnSpc>
              <a:spcBef>
                <a:spcPct val="20000"/>
              </a:spcBef>
              <a:spcAft>
                <a:spcPts val="0"/>
              </a:spcAft>
              <a:buClrTx/>
              <a:buSzTx/>
              <a:tabLst/>
              <a:defRPr/>
            </a:pPr>
            <a:endParaRPr kumimoji="0" lang="es-MX" sz="30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tabLst/>
              <a:defRPr/>
            </a:pPr>
            <a:endParaRPr kumimoji="0" lang="es-MX" sz="32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p:txBody>
      </p:sp>
      <p:pic>
        <p:nvPicPr>
          <p:cNvPr id="2050" name="Picture 2"/>
          <p:cNvPicPr>
            <a:picLocks noChangeAspect="1" noChangeArrowheads="1"/>
          </p:cNvPicPr>
          <p:nvPr/>
        </p:nvPicPr>
        <p:blipFill>
          <a:blip r:embed="rId3" cstate="print"/>
          <a:srcRect b="10274"/>
          <a:stretch>
            <a:fillRect/>
          </a:stretch>
        </p:blipFill>
        <p:spPr bwMode="auto">
          <a:xfrm>
            <a:off x="251520" y="2060848"/>
            <a:ext cx="8604448" cy="386131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2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863DAC2C-C515-4487-A285-EDDAB0EBC0A4}" type="slidenum">
              <a:rPr lang="es-MX" smtClean="0"/>
              <a:pPr/>
              <a:t>23</a:t>
            </a:fld>
            <a:endParaRPr lang="es-MX"/>
          </a:p>
        </p:txBody>
      </p:sp>
      <p:sp>
        <p:nvSpPr>
          <p:cNvPr id="4" name="1 Título"/>
          <p:cNvSpPr>
            <a:spLocks noGrp="1"/>
          </p:cNvSpPr>
          <p:nvPr>
            <p:ph type="title"/>
          </p:nvPr>
        </p:nvSpPr>
        <p:spPr/>
        <p:txBody>
          <a:bodyPr>
            <a:normAutofit/>
          </a:bodyPr>
          <a:lstStyle/>
          <a:p>
            <a:r>
              <a:rPr lang="es-MX" dirty="0" smtClean="0"/>
              <a:t>Se solicita diseñador WEB </a:t>
            </a:r>
            <a:endParaRPr lang="es-MX" sz="3200" dirty="0"/>
          </a:p>
        </p:txBody>
      </p:sp>
      <p:sp>
        <p:nvSpPr>
          <p:cNvPr id="5" name="2 Marcador de contenido"/>
          <p:cNvSpPr txBox="1">
            <a:spLocks/>
          </p:cNvSpPr>
          <p:nvPr/>
        </p:nvSpPr>
        <p:spPr>
          <a:xfrm>
            <a:off x="467544" y="1340768"/>
            <a:ext cx="8229600" cy="4525963"/>
          </a:xfrm>
          <a:prstGeom prst="rect">
            <a:avLst/>
          </a:prstGeom>
        </p:spPr>
        <p:txBody>
          <a:bodyPr>
            <a:normAutofit fontScale="92500" lnSpcReduction="2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MX" sz="2400" b="0" i="0" u="none" strike="noStrike" kern="1200" cap="none" spc="0" normalizeH="0" baseline="0" noProof="0" dirty="0" smtClean="0">
                <a:ln>
                  <a:noFill/>
                </a:ln>
                <a:solidFill>
                  <a:schemeClr val="tx2">
                    <a:lumMod val="50000"/>
                  </a:schemeClr>
                </a:solidFill>
                <a:effectLst/>
                <a:uLnTx/>
                <a:uFillTx/>
                <a:latin typeface="+mn-lt"/>
                <a:ea typeface="+mn-ea"/>
                <a:cs typeface="+mn-cs"/>
              </a:rPr>
              <a:t>Desarrollo de la actividad:</a:t>
            </a:r>
          </a:p>
          <a:p>
            <a:pPr marL="342900" marR="0" lvl="0" indent="-342900" algn="just" defTabSz="914400" rtl="0" eaLnBrk="1" fontAlgn="auto" latinLnBrk="0" hangingPunct="1">
              <a:lnSpc>
                <a:spcPct val="100000"/>
              </a:lnSpc>
              <a:spcBef>
                <a:spcPct val="20000"/>
              </a:spcBef>
              <a:spcAft>
                <a:spcPts val="0"/>
              </a:spcAft>
              <a:buClrTx/>
              <a:buSzTx/>
              <a:tabLst/>
              <a:defRPr/>
            </a:pPr>
            <a:endParaRPr kumimoji="0" lang="es-MX" sz="24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a:p>
            <a:pPr marL="742950" lvl="1" indent="-285750" algn="just">
              <a:lnSpc>
                <a:spcPct val="150000"/>
              </a:lnSpc>
              <a:spcBef>
                <a:spcPct val="20000"/>
              </a:spcBef>
              <a:buFont typeface="Arial" pitchFamily="34" charset="0"/>
              <a:buChar char="–"/>
            </a:pPr>
            <a:r>
              <a:rPr lang="es-MX" sz="2000" dirty="0" smtClean="0"/>
              <a:t>La actividad invita a los participantes a ponerse en el lugar de una persona que está buscando trabajo, a través de una simulación. </a:t>
            </a:r>
            <a:endParaRPr lang="es-ES" sz="2000" dirty="0" smtClean="0"/>
          </a:p>
          <a:p>
            <a:pPr marL="742950" lvl="1" indent="-285750" algn="just">
              <a:lnSpc>
                <a:spcPct val="150000"/>
              </a:lnSpc>
              <a:spcBef>
                <a:spcPct val="20000"/>
              </a:spcBef>
              <a:buFont typeface="Arial" pitchFamily="34" charset="0"/>
              <a:buChar char="–"/>
            </a:pPr>
            <a:r>
              <a:rPr lang="es-MX" sz="2000" dirty="0" smtClean="0"/>
              <a:t>Divida al grupo en dos equipos de igual número de participantes: uno que actuará como “buscadores de empleo” y otro que asumirá el rol de “evaluadores de Currículum”. Los primeros deberán elaborar un CV a partir de su propia experiencia; y los segundos contarán con una pauta para confeccionar y evaluar un Currículum. Al término del ejercicio, los “evaluadores” entregarán a los “buscadores de empleo” orientaciones de mejoramiento en relación a la redacción de sus currículos.</a:t>
            </a:r>
          </a:p>
          <a:p>
            <a:pPr marL="742950" marR="0" lvl="1" indent="-28575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MX" sz="20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31" presetClass="entr" presetSubtype="0" fill="hold" grpId="0" nodeType="afterEffect">
                                  <p:stCondLst>
                                    <p:cond delay="0"/>
                                  </p:stCondLst>
                                  <p:iterate type="lt">
                                    <p:tmPct val="5000"/>
                                  </p:iterate>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5">
                                            <p:txEl>
                                              <p:pRg st="0" end="0"/>
                                            </p:txEl>
                                          </p:spTgt>
                                        </p:tgtEl>
                                      </p:cBhvr>
                                    </p:animEffect>
                                  </p:childTnLst>
                                </p:cTn>
                              </p:par>
                              <p:par>
                                <p:cTn id="17" presetID="31" presetClass="entr" presetSubtype="0" fill="hold" grpId="0" nodeType="withEffect">
                                  <p:stCondLst>
                                    <p:cond delay="0"/>
                                  </p:stCondLst>
                                  <p:iterate type="lt">
                                    <p:tmPct val="5000"/>
                                  </p:iterate>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5">
                                            <p:txEl>
                                              <p:pRg st="2" end="2"/>
                                            </p:txEl>
                                          </p:spTgt>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p:cTn id="25" dur="10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5">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5">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a:p>
        </p:txBody>
      </p:sp>
      <p:sp>
        <p:nvSpPr>
          <p:cNvPr id="6" name="1 Título"/>
          <p:cNvSpPr txBox="1">
            <a:spLocks/>
          </p:cNvSpPr>
          <p:nvPr/>
        </p:nvSpPr>
        <p:spPr>
          <a:xfrm>
            <a:off x="609600" y="188640"/>
            <a:ext cx="8229600" cy="11430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s-MX" sz="3200" b="1" i="0" u="none" strike="noStrike" kern="1200" cap="none" spc="0" normalizeH="0" baseline="0" noProof="0" dirty="0" smtClean="0">
                <a:ln>
                  <a:noFill/>
                </a:ln>
                <a:solidFill>
                  <a:schemeClr val="bg1">
                    <a:lumMod val="75000"/>
                  </a:schemeClr>
                </a:solidFill>
                <a:effectLst>
                  <a:outerShdw blurRad="38100" dist="50800" dir="2700000" algn="tl">
                    <a:schemeClr val="accent6">
                      <a:lumMod val="75000"/>
                      <a:alpha val="43000"/>
                    </a:schemeClr>
                  </a:outerShdw>
                </a:effectLst>
                <a:uLnTx/>
                <a:uFillTx/>
                <a:latin typeface="+mj-lt"/>
                <a:ea typeface="+mj-ea"/>
                <a:cs typeface="+mj-cs"/>
              </a:rPr>
              <a:t>Se solicita diseñador WEB </a:t>
            </a:r>
            <a:endParaRPr kumimoji="0" lang="es-MX" sz="3200" b="1" i="0" u="none" strike="noStrike" kern="1200" cap="none" spc="0" normalizeH="0" baseline="0" noProof="0" dirty="0">
              <a:ln>
                <a:noFill/>
              </a:ln>
              <a:solidFill>
                <a:schemeClr val="bg1">
                  <a:lumMod val="75000"/>
                </a:schemeClr>
              </a:solidFill>
              <a:effectLst>
                <a:outerShdw blurRad="38100" dist="50800" dir="2700000" algn="tl">
                  <a:schemeClr val="accent6">
                    <a:lumMod val="75000"/>
                    <a:alpha val="43000"/>
                  </a:schemeClr>
                </a:outerShdw>
              </a:effectLst>
              <a:uLnTx/>
              <a:uFillTx/>
              <a:latin typeface="+mj-lt"/>
              <a:ea typeface="+mj-ea"/>
              <a:cs typeface="+mj-cs"/>
            </a:endParaRPr>
          </a:p>
        </p:txBody>
      </p:sp>
      <p:sp>
        <p:nvSpPr>
          <p:cNvPr id="7" name="1 Título"/>
          <p:cNvSpPr>
            <a:spLocks noGrp="1"/>
          </p:cNvSpPr>
          <p:nvPr>
            <p:ph type="title"/>
          </p:nvPr>
        </p:nvSpPr>
        <p:spPr>
          <a:xfrm>
            <a:off x="457200" y="274638"/>
            <a:ext cx="8229600" cy="1143000"/>
          </a:xfrm>
        </p:spPr>
        <p:txBody>
          <a:bodyPr>
            <a:normAutofit/>
          </a:bodyPr>
          <a:lstStyle/>
          <a:p>
            <a:r>
              <a:rPr lang="es-MX" dirty="0" smtClean="0"/>
              <a:t>Se solicita diseñador WEB </a:t>
            </a:r>
            <a:endParaRPr lang="es-MX"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1"/>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1"/>
                                          </p:val>
                                        </p:tav>
                                        <p:tav tm="100000">
                                          <p:val>
                                            <p:strVal val="#ppt_x"/>
                                          </p:val>
                                        </p:tav>
                                      </p:tavLst>
                                    </p:anim>
                                    <p:anim calcmode="lin" valueType="num">
                                      <p:cBhvr>
                                        <p:cTn id="21"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467544" y="1268760"/>
            <a:ext cx="8136904" cy="3024335"/>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p>
          <a:p>
            <a:pPr algn="ctr">
              <a:buNone/>
            </a:pP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a:p>
        </p:txBody>
      </p:sp>
      <p:pic>
        <p:nvPicPr>
          <p:cNvPr id="8" name="Picture 2"/>
          <p:cNvPicPr>
            <a:picLocks noChangeAspect="1" noChangeArrowheads="1"/>
          </p:cNvPicPr>
          <p:nvPr/>
        </p:nvPicPr>
        <p:blipFill>
          <a:blip r:embed="rId3" cstate="print"/>
          <a:srcRect/>
          <a:stretch>
            <a:fillRect/>
          </a:stretch>
        </p:blipFill>
        <p:spPr bwMode="auto">
          <a:xfrm>
            <a:off x="1763688" y="2129460"/>
            <a:ext cx="6408712" cy="410785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r"/>
            <a:r>
              <a:rPr lang="es-MX" dirty="0" smtClean="0"/>
              <a:t>NO TODOS LOS CAMINOS LLEVAN A ROMA</a:t>
            </a:r>
            <a:br>
              <a:rPr lang="es-MX" dirty="0" smtClean="0"/>
            </a:b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EXPRESARSE CON CLARIDAD EN FORMA ORAL Y ESCRITA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7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3000" fill="hold"/>
                                        <p:tgtEl>
                                          <p:spTgt spid="2"/>
                                        </p:tgtEl>
                                        <p:attrNameLst>
                                          <p:attrName>ppt_x</p:attrName>
                                        </p:attrNameLst>
                                      </p:cBhvr>
                                      <p:tavLst>
                                        <p:tav tm="0">
                                          <p:val>
                                            <p:strVal val="#ppt_x-.2"/>
                                          </p:val>
                                        </p:tav>
                                        <p:tav tm="100000">
                                          <p:val>
                                            <p:strVal val="#ppt_x"/>
                                          </p:val>
                                        </p:tav>
                                      </p:tavLst>
                                    </p:anim>
                                    <p:anim calcmode="lin" valueType="num">
                                      <p:cBhvr>
                                        <p:cTn id="20" dur="3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No todos los caminos llevan a Roma</a:t>
            </a:r>
            <a:br>
              <a:rPr lang="es-MX" dirty="0" smtClean="0"/>
            </a:b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este ejercicio es situar a los participantes ante el desafío de redactar instrucciones y de entender un conjunto de órdenes escritas. Para ello, los aprendizajes esperados son:</a:t>
            </a:r>
          </a:p>
          <a:p>
            <a:pPr>
              <a:buNone/>
            </a:pPr>
            <a:endParaRPr lang="es-MX" dirty="0" smtClean="0"/>
          </a:p>
          <a:p>
            <a:pPr lvl="1"/>
            <a:r>
              <a:rPr lang="es-MX" sz="2900" b="1" u="sng" dirty="0" smtClean="0"/>
              <a:t>Conocimiento</a:t>
            </a:r>
            <a:r>
              <a:rPr lang="es-MX" sz="2900" b="1" dirty="0" smtClean="0"/>
              <a:t>: </a:t>
            </a:r>
            <a:r>
              <a:rPr lang="es-MX" sz="2900" dirty="0" smtClean="0">
                <a:solidFill>
                  <a:schemeClr val="dk1"/>
                </a:solidFill>
              </a:rPr>
              <a:t>Conocer las principales reglas de comunicación escrita que se utilizan en documentos de contenido preciso.</a:t>
            </a:r>
          </a:p>
          <a:p>
            <a:pPr lvl="1">
              <a:buNone/>
            </a:pPr>
            <a:endParaRPr lang="es-MX" sz="2900" dirty="0" smtClean="0">
              <a:solidFill>
                <a:schemeClr val="dk1"/>
              </a:solidFill>
            </a:endParaRPr>
          </a:p>
          <a:p>
            <a:pPr lvl="1"/>
            <a:r>
              <a:rPr lang="es-MX" sz="2900" b="1" u="sng" dirty="0" smtClean="0"/>
              <a:t>Habilidad</a:t>
            </a:r>
            <a:r>
              <a:rPr lang="es-MX" sz="2900" b="1" dirty="0" smtClean="0"/>
              <a:t>: </a:t>
            </a:r>
            <a:r>
              <a:rPr lang="es-MX" sz="2900" dirty="0" smtClean="0">
                <a:solidFill>
                  <a:schemeClr val="dk1"/>
                </a:solidFill>
              </a:rPr>
              <a:t>Expresar por escrito diversas ideas, de manera lógica y secuencial.</a:t>
            </a:r>
          </a:p>
          <a:p>
            <a:pPr lvl="1"/>
            <a:endParaRPr lang="es-MX" sz="2900" dirty="0" smtClean="0">
              <a:solidFill>
                <a:schemeClr val="dk1"/>
              </a:solidFill>
            </a:endParaRPr>
          </a:p>
          <a:p>
            <a:pPr lvl="1" algn="just">
              <a:buNone/>
            </a:pPr>
            <a:endParaRPr lang="es-MX" sz="2900" b="1" u="sng" dirty="0" smtClean="0"/>
          </a:p>
          <a:p>
            <a:pPr lvl="1"/>
            <a:r>
              <a:rPr lang="es-MX" sz="2900" b="1" u="sng" dirty="0" smtClean="0"/>
              <a:t>Actitud</a:t>
            </a:r>
            <a:r>
              <a:rPr lang="es-MX" sz="2900" b="1" dirty="0" smtClean="0"/>
              <a:t>: </a:t>
            </a:r>
            <a:r>
              <a:rPr lang="es-MX" sz="2900" dirty="0" smtClean="0">
                <a:solidFill>
                  <a:schemeClr val="dk1"/>
                </a:solidFill>
              </a:rPr>
              <a:t>Disponerse a redactar y comprender información escrita, de la manera más precisa posible.</a:t>
            </a:r>
          </a:p>
          <a:p>
            <a:pPr lvl="1"/>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7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7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7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700"/>
                            </p:stCondLst>
                            <p:childTnLst>
                              <p:par>
                                <p:cTn id="29" presetID="47"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anim calcmode="lin" valueType="num">
                                      <p:cBhvr>
                                        <p:cTn id="3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Autofit/>
          </a:bodyPr>
          <a:lstStyle/>
          <a:p>
            <a:r>
              <a:rPr lang="es-MX" sz="1800" dirty="0" smtClean="0"/>
              <a:t>El común de las personas tenemos dificultades para utilizar manuales que enseñan a armar, construir, incorporar nuevos conocimientos técnicos, llenar formularios, etc. Esto se debe a que relacionarse a través de formas escritas estándares requiere de un ordenamiento lógico y de una disciplina que pocas veces queremos poner en práctica.</a:t>
            </a:r>
            <a:endParaRPr lang="es-ES" sz="1800" dirty="0" smtClean="0"/>
          </a:p>
          <a:p>
            <a:r>
              <a:rPr lang="es-MX" sz="1800" dirty="0" smtClean="0"/>
              <a:t> Sin embargo, su importancia radica en que es un recurso universal de traspaso de información, organizada conforme a un orden secuencial de instrucciones y sin la presencia de un interlocutor. Por otra parte, quien logra diseñar buenos instructivos o entenderlos adecuadamente, estará en capacidad de comunicarse con eficiencia mediante la palabra escrita en distintas instancias del ámbito laboral.</a:t>
            </a:r>
            <a:endParaRPr lang="es-ES" sz="1800" dirty="0" smtClean="0"/>
          </a:p>
          <a:p>
            <a:endParaRPr lang="es-ES"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a:p>
        </p:txBody>
      </p:sp>
      <p:sp>
        <p:nvSpPr>
          <p:cNvPr id="5" name="1 Título"/>
          <p:cNvSpPr>
            <a:spLocks noGrp="1"/>
          </p:cNvSpPr>
          <p:nvPr>
            <p:ph type="title"/>
          </p:nvPr>
        </p:nvSpPr>
        <p:spPr/>
        <p:txBody>
          <a:bodyPr>
            <a:normAutofit/>
          </a:bodyPr>
          <a:lstStyle/>
          <a:p>
            <a:r>
              <a:rPr lang="es-MX" dirty="0" smtClean="0"/>
              <a:t>No todos los caminos llevan a Roma</a:t>
            </a:r>
            <a:br>
              <a:rPr lang="es-MX" dirty="0" smtClean="0"/>
            </a:br>
            <a:endParaRPr lang="es-MX"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lstStyle/>
          <a:p>
            <a:r>
              <a:rPr lang="es-MX" dirty="0" smtClean="0"/>
              <a:t>No todos los caminos llevan a Roma</a:t>
            </a:r>
            <a:endParaRPr lang="es-ES" dirty="0"/>
          </a:p>
        </p:txBody>
      </p:sp>
      <p:sp>
        <p:nvSpPr>
          <p:cNvPr id="3" name="2 Marcador de contenido"/>
          <p:cNvSpPr>
            <a:spLocks noGrp="1"/>
          </p:cNvSpPr>
          <p:nvPr>
            <p:ph idx="1"/>
          </p:nvPr>
        </p:nvSpPr>
        <p:spPr>
          <a:xfrm>
            <a:off x="251520" y="980728"/>
            <a:ext cx="8640960" cy="5328592"/>
          </a:xfrm>
        </p:spPr>
        <p:txBody>
          <a:bodyPr>
            <a:normAutofit fontScale="25000" lnSpcReduction="20000"/>
          </a:bodyPr>
          <a:lstStyle/>
          <a:p>
            <a:pPr>
              <a:buNone/>
            </a:pPr>
            <a:r>
              <a:rPr lang="es-MX" sz="8000" b="1" dirty="0" smtClean="0"/>
              <a:t>Pauta para la redacción de instructivos</a:t>
            </a:r>
            <a:r>
              <a:rPr lang="es-MX" dirty="0" smtClean="0"/>
              <a:t> </a:t>
            </a:r>
            <a:endParaRPr lang="es-ES" dirty="0" smtClean="0"/>
          </a:p>
          <a:p>
            <a:pPr lvl="0">
              <a:lnSpc>
                <a:spcPct val="120000"/>
              </a:lnSpc>
            </a:pPr>
            <a:r>
              <a:rPr lang="es-MX" sz="6800" dirty="0" smtClean="0"/>
              <a:t>Ponerse en el lugar del lector, teniendo en cuenta su experiencia y nivel de comprensión.</a:t>
            </a:r>
            <a:endParaRPr lang="es-ES" sz="6800" dirty="0" smtClean="0"/>
          </a:p>
          <a:p>
            <a:pPr>
              <a:lnSpc>
                <a:spcPct val="120000"/>
              </a:lnSpc>
            </a:pPr>
            <a:endParaRPr lang="es-MX" sz="1600" dirty="0" smtClean="0"/>
          </a:p>
          <a:p>
            <a:pPr>
              <a:lnSpc>
                <a:spcPct val="120000"/>
              </a:lnSpc>
            </a:pPr>
            <a:r>
              <a:rPr lang="es-MX" sz="6800" dirty="0" smtClean="0"/>
              <a:t>Utilizar un lenguaje sencillo, preciso y directo.</a:t>
            </a:r>
            <a:endParaRPr lang="es-ES" sz="6800" dirty="0" smtClean="0"/>
          </a:p>
          <a:p>
            <a:pPr>
              <a:lnSpc>
                <a:spcPct val="120000"/>
              </a:lnSpc>
            </a:pPr>
            <a:endParaRPr lang="es-MX" sz="1600" dirty="0" smtClean="0"/>
          </a:p>
          <a:p>
            <a:pPr>
              <a:lnSpc>
                <a:spcPct val="120000"/>
              </a:lnSpc>
            </a:pPr>
            <a:r>
              <a:rPr lang="es-MX" sz="6800" dirty="0" smtClean="0"/>
              <a:t>Hacer una introducción amigable, que le dé a conocer al lector los antecedentes o contexto de lo que deberá realizar.</a:t>
            </a:r>
            <a:endParaRPr lang="es-ES" sz="6800" dirty="0" smtClean="0"/>
          </a:p>
          <a:p>
            <a:pPr>
              <a:lnSpc>
                <a:spcPct val="120000"/>
              </a:lnSpc>
            </a:pPr>
            <a:endParaRPr lang="es-MX" sz="1600" dirty="0" smtClean="0"/>
          </a:p>
          <a:p>
            <a:pPr>
              <a:lnSpc>
                <a:spcPct val="120000"/>
              </a:lnSpc>
            </a:pPr>
            <a:r>
              <a:rPr lang="es-MX" sz="6800" dirty="0" smtClean="0"/>
              <a:t>Ser sintético en la elaboración de las frases, priorizando lo esencial por sobre lo complementario.</a:t>
            </a:r>
            <a:endParaRPr lang="es-ES" sz="6800" dirty="0" smtClean="0"/>
          </a:p>
          <a:p>
            <a:pPr>
              <a:lnSpc>
                <a:spcPct val="120000"/>
              </a:lnSpc>
            </a:pPr>
            <a:endParaRPr lang="es-MX" sz="1600" dirty="0" smtClean="0"/>
          </a:p>
          <a:p>
            <a:pPr>
              <a:lnSpc>
                <a:spcPct val="120000"/>
              </a:lnSpc>
            </a:pPr>
            <a:r>
              <a:rPr lang="es-MX" sz="6800" dirty="0" smtClean="0"/>
              <a:t>Definir todos los términos especializados al momento de utilizarlos por primera vez.</a:t>
            </a:r>
            <a:endParaRPr lang="es-ES" sz="6800" dirty="0" smtClean="0"/>
          </a:p>
          <a:p>
            <a:pPr>
              <a:lnSpc>
                <a:spcPct val="120000"/>
              </a:lnSpc>
            </a:pPr>
            <a:endParaRPr lang="es-MX" sz="1600" dirty="0" smtClean="0"/>
          </a:p>
          <a:p>
            <a:pPr>
              <a:lnSpc>
                <a:spcPct val="120000"/>
              </a:lnSpc>
            </a:pPr>
            <a:r>
              <a:rPr lang="es-MX" sz="6800" dirty="0" smtClean="0"/>
              <a:t>Seguir un orden lógico en el desarrollo de las ideas, apoyándose en el uso de títulos, subtítulos y pasos, cuando proceda.</a:t>
            </a:r>
            <a:endParaRPr lang="es-ES" sz="6800" dirty="0" smtClean="0"/>
          </a:p>
          <a:p>
            <a:pPr>
              <a:lnSpc>
                <a:spcPct val="120000"/>
              </a:lnSpc>
            </a:pPr>
            <a:endParaRPr lang="es-MX" sz="1600" dirty="0" smtClean="0"/>
          </a:p>
          <a:p>
            <a:pPr>
              <a:lnSpc>
                <a:spcPct val="120000"/>
              </a:lnSpc>
            </a:pPr>
            <a:r>
              <a:rPr lang="es-MX" sz="6800" dirty="0" smtClean="0"/>
              <a:t>Hacer uso de variados ejemplos e ilustraciones que faciliten la comprensión de las instrucciones.</a:t>
            </a:r>
            <a:endParaRPr lang="es-ES" sz="6800" dirty="0" smtClean="0"/>
          </a:p>
          <a:p>
            <a:pPr>
              <a:lnSpc>
                <a:spcPct val="120000"/>
              </a:lnSpc>
            </a:pPr>
            <a:endParaRPr lang="es-MX" sz="1600" dirty="0" smtClean="0"/>
          </a:p>
          <a:p>
            <a:pPr>
              <a:lnSpc>
                <a:spcPct val="120000"/>
              </a:lnSpc>
            </a:pPr>
            <a:r>
              <a:rPr lang="es-MX" sz="6800" dirty="0" smtClean="0"/>
              <a:t>Poner a prueba el instructivo en condiciones similares a las que será utilizado posteriormente.</a:t>
            </a:r>
            <a:endParaRPr lang="es-ES" sz="6800" dirty="0" smtClean="0"/>
          </a:p>
          <a:p>
            <a:pPr>
              <a:lnSpc>
                <a:spcPct val="120000"/>
              </a:lnSpc>
            </a:pPr>
            <a:endParaRPr lang="es-MX" sz="1600" dirty="0" smtClean="0"/>
          </a:p>
          <a:p>
            <a:pPr>
              <a:lnSpc>
                <a:spcPct val="120000"/>
              </a:lnSpc>
            </a:pPr>
            <a:r>
              <a:rPr lang="es-MX" sz="6800" dirty="0" smtClean="0"/>
              <a:t>Efectuar correcciones después de haberlo puesto a prueba, antes de que entre en circulación. </a:t>
            </a:r>
            <a:endParaRPr lang="es-ES" sz="6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800" dirty="0" smtClean="0"/>
              <a:t>Competencias de productividad y empleabilidad</a:t>
            </a:r>
            <a:endParaRPr lang="es-MX" sz="2800" dirty="0"/>
          </a:p>
        </p:txBody>
      </p:sp>
      <p:sp>
        <p:nvSpPr>
          <p:cNvPr id="3" name="2 Marcador de contenido"/>
          <p:cNvSpPr>
            <a:spLocks noGrp="1"/>
          </p:cNvSpPr>
          <p:nvPr>
            <p:ph idx="1"/>
          </p:nvPr>
        </p:nvSpPr>
        <p:spPr>
          <a:xfrm>
            <a:off x="467544" y="1412776"/>
            <a:ext cx="8229600" cy="4525963"/>
          </a:xfrm>
        </p:spPr>
        <p:txBody>
          <a:bodyPr>
            <a:normAutofit fontScale="77500" lnSpcReduction="20000"/>
          </a:bodyPr>
          <a:lstStyle/>
          <a:p>
            <a:pPr marL="0" indent="0" algn="just">
              <a:buNone/>
            </a:pPr>
            <a:r>
              <a:rPr lang="es-MX" sz="1500" dirty="0" smtClean="0"/>
              <a:t>Las competencias de </a:t>
            </a:r>
            <a:r>
              <a:rPr lang="es-MX" sz="1500" b="1" dirty="0" smtClean="0"/>
              <a:t>productividad</a:t>
            </a:r>
            <a:r>
              <a:rPr lang="es-MX" sz="1500" dirty="0" smtClean="0"/>
              <a:t> y </a:t>
            </a:r>
            <a:r>
              <a:rPr lang="es-MX" sz="1500" b="1" dirty="0" smtClean="0"/>
              <a:t>empleabilidad</a:t>
            </a:r>
            <a:r>
              <a:rPr lang="es-MX" sz="1500" dirty="0" smtClean="0"/>
              <a:t> se entienden, en primer lugar,  como las capacidades del individuo para mostrar una actitud de mejora de su desempeño y, en segundo, las capacidades en una relación de dependencia o de independencia, y consisten en:</a:t>
            </a:r>
          </a:p>
          <a:p>
            <a:pPr marL="0" indent="0" algn="just"/>
            <a:endParaRPr lang="es-MX" sz="1500" dirty="0"/>
          </a:p>
          <a:p>
            <a:pPr marL="355600" indent="-355600" algn="just">
              <a:buFont typeface="Wingdings" pitchFamily="2" charset="2"/>
              <a:buChar char="§"/>
            </a:pPr>
            <a:r>
              <a:rPr lang="es-MX" sz="1500" b="1" dirty="0" smtClean="0"/>
              <a:t>Habilidades para mejorar el desempeño individual.</a:t>
            </a:r>
            <a:r>
              <a:rPr lang="es-MX" sz="1500" dirty="0" smtClean="0"/>
              <a:t> El individuo busca desarrollar recursos permanentes que puede utilizar en los diferentes ámbitos de su vida, incluida la laboral. Asimismo, “estas habilidades le permitirán desempeñarse de manera adecuada en diferentes espacios y, lo que es muy importante, seguir aprendiendo”.</a:t>
            </a:r>
            <a:endParaRPr lang="es-MX" sz="1500" b="1" dirty="0" smtClean="0"/>
          </a:p>
          <a:p>
            <a:pPr marL="355600" indent="-355600" algn="just">
              <a:buFont typeface="Wingdings" pitchFamily="2" charset="2"/>
              <a:buChar char="§"/>
            </a:pPr>
            <a:endParaRPr lang="es-MX" sz="1500" b="1" dirty="0" smtClean="0"/>
          </a:p>
          <a:p>
            <a:pPr marL="355600" indent="-355600" algn="just">
              <a:buFont typeface="Wingdings" pitchFamily="2" charset="2"/>
              <a:buChar char="§"/>
            </a:pPr>
            <a:r>
              <a:rPr lang="es-MX" sz="1500" b="1" dirty="0" smtClean="0"/>
              <a:t>Habilidad para obtener el primer empleo.</a:t>
            </a:r>
            <a:r>
              <a:rPr lang="es-MX" sz="1500" dirty="0" smtClean="0"/>
              <a:t> Lo que supone la claridad de propósito, comprender el mundo del trabajo, capacidad para mostrar ante sí y ante otros las habilidades y destrezas con que cuenta.</a:t>
            </a:r>
          </a:p>
          <a:p>
            <a:pPr marL="355600" indent="-355600" algn="just">
              <a:buFont typeface="Wingdings" pitchFamily="2" charset="2"/>
              <a:buChar char="§"/>
            </a:pPr>
            <a:endParaRPr lang="es-MX" sz="1500" b="1" dirty="0"/>
          </a:p>
          <a:p>
            <a:pPr marL="355600" indent="-355600" algn="just">
              <a:buFont typeface="Wingdings" pitchFamily="2" charset="2"/>
              <a:buChar char="§"/>
            </a:pPr>
            <a:r>
              <a:rPr lang="es-MX" sz="1500" b="1" dirty="0" smtClean="0"/>
              <a:t>Habilidad para mantenerse empleado. </a:t>
            </a:r>
            <a:r>
              <a:rPr lang="es-MX" sz="1500" dirty="0" smtClean="0"/>
              <a:t>Transitando entre diferentes puestos y roles —dentro de una misma organización o en otra— logrando satisfacción personal y profesional.</a:t>
            </a:r>
          </a:p>
          <a:p>
            <a:pPr marL="355600" indent="-355600" algn="just">
              <a:buFont typeface="Wingdings" pitchFamily="2" charset="2"/>
              <a:buChar char="§"/>
            </a:pPr>
            <a:endParaRPr lang="es-MX" sz="1500" b="1" dirty="0"/>
          </a:p>
          <a:p>
            <a:pPr marL="355600" indent="-355600" algn="just"/>
            <a:r>
              <a:rPr lang="es-MX" sz="1500" b="1" dirty="0" smtClean="0"/>
              <a:t>Habilidad para progresar en el empleo. </a:t>
            </a:r>
            <a:r>
              <a:rPr lang="es-MX" sz="1500" dirty="0" smtClean="0"/>
              <a:t>Actuando independientemente en el mercado laboral, autogestionando efectivamente las transiciones laborales.</a:t>
            </a:r>
            <a:endParaRPr lang="es-MX" sz="15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3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3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3000"/>
                                        <p:tgtEl>
                                          <p:spTgt spid="3">
                                            <p:txEl>
                                              <p:pRg st="0" end="0"/>
                                            </p:txEl>
                                          </p:spTgt>
                                        </p:tgtEl>
                                      </p:cBhvr>
                                    </p:animEffect>
                                  </p:childTnLst>
                                </p:cTn>
                              </p:par>
                            </p:childTnLst>
                          </p:cTn>
                        </p:par>
                        <p:par>
                          <p:cTn id="16" fill="hold">
                            <p:stCondLst>
                              <p:cond delay="8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3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3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3000"/>
                                        <p:tgtEl>
                                          <p:spTgt spid="3">
                                            <p:txEl>
                                              <p:pRg st="2" end="2"/>
                                            </p:txEl>
                                          </p:spTgt>
                                        </p:tgtEl>
                                      </p:cBhvr>
                                    </p:animEffect>
                                  </p:childTnLst>
                                </p:cTn>
                              </p:par>
                            </p:childTnLst>
                          </p:cTn>
                        </p:par>
                        <p:par>
                          <p:cTn id="22" fill="hold">
                            <p:stCondLst>
                              <p:cond delay="11000"/>
                            </p:stCondLst>
                            <p:childTnLst>
                              <p:par>
                                <p:cTn id="23" presetID="34"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from="(-#ppt_w/2)" to="(#ppt_x)" calcmode="lin" valueType="num">
                                      <p:cBhvr>
                                        <p:cTn id="25" dur="1800" fill="hold">
                                          <p:stCondLst>
                                            <p:cond delay="0"/>
                                          </p:stCondLst>
                                        </p:cTn>
                                        <p:tgtEl>
                                          <p:spTgt spid="3">
                                            <p:txEl>
                                              <p:pRg st="4" end="4"/>
                                            </p:txEl>
                                          </p:spTgt>
                                        </p:tgtEl>
                                        <p:attrNameLst>
                                          <p:attrName>ppt_x</p:attrName>
                                        </p:attrNameLst>
                                      </p:cBhvr>
                                    </p:anim>
                                    <p:anim from="0" to="-1.0" calcmode="lin" valueType="num">
                                      <p:cBhvr>
                                        <p:cTn id="26" dur="600" decel="50000" autoRev="1" fill="hold">
                                          <p:stCondLst>
                                            <p:cond delay="1800"/>
                                          </p:stCondLst>
                                        </p:cTn>
                                        <p:tgtEl>
                                          <p:spTgt spid="3">
                                            <p:txEl>
                                              <p:pRg st="4" end="4"/>
                                            </p:txEl>
                                          </p:spTgt>
                                        </p:tgtEl>
                                        <p:attrNameLst>
                                          <p:attrName>xshear</p:attrName>
                                        </p:attrNameLst>
                                      </p:cBhvr>
                                    </p:anim>
                                    <p:animScale>
                                      <p:cBhvr>
                                        <p:cTn id="27" dur="600" decel="100000" autoRev="1" fill="hold">
                                          <p:stCondLst>
                                            <p:cond delay="1800"/>
                                          </p:stCondLst>
                                        </p:cTn>
                                        <p:tgtEl>
                                          <p:spTgt spid="3">
                                            <p:txEl>
                                              <p:pRg st="4" end="4"/>
                                            </p:txEl>
                                          </p:spTgt>
                                        </p:tgtEl>
                                      </p:cBhvr>
                                      <p:from x="100000" y="100000"/>
                                      <p:to x="80000" y="100000"/>
                                    </p:animScale>
                                    <p:anim by="(#ppt_h/3+#ppt_w*0.1)" calcmode="lin" valueType="num">
                                      <p:cBhvr additive="sum">
                                        <p:cTn id="28" dur="600" decel="100000" autoRev="1" fill="hold">
                                          <p:stCondLst>
                                            <p:cond delay="1800"/>
                                          </p:stCondLst>
                                        </p:cTn>
                                        <p:tgtEl>
                                          <p:spTgt spid="3">
                                            <p:txEl>
                                              <p:pRg st="4" end="4"/>
                                            </p:txEl>
                                          </p:spTgt>
                                        </p:tgtEl>
                                        <p:attrNameLst>
                                          <p:attrName>ppt_x</p:attrName>
                                        </p:attrNameLst>
                                      </p:cBhvr>
                                    </p:anim>
                                  </p:childTnLst>
                                </p:cTn>
                              </p:par>
                            </p:childTnLst>
                          </p:cTn>
                        </p:par>
                        <p:par>
                          <p:cTn id="29" fill="hold">
                            <p:stCondLst>
                              <p:cond delay="14000"/>
                            </p:stCondLst>
                            <p:childTnLst>
                              <p:par>
                                <p:cTn id="30" presetID="34"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from="(-#ppt_w/2)" to="(#ppt_x)" calcmode="lin" valueType="num">
                                      <p:cBhvr>
                                        <p:cTn id="32" dur="1800" fill="hold">
                                          <p:stCondLst>
                                            <p:cond delay="0"/>
                                          </p:stCondLst>
                                        </p:cTn>
                                        <p:tgtEl>
                                          <p:spTgt spid="3">
                                            <p:txEl>
                                              <p:pRg st="6" end="6"/>
                                            </p:txEl>
                                          </p:spTgt>
                                        </p:tgtEl>
                                        <p:attrNameLst>
                                          <p:attrName>ppt_x</p:attrName>
                                        </p:attrNameLst>
                                      </p:cBhvr>
                                    </p:anim>
                                    <p:anim from="0" to="-1.0" calcmode="lin" valueType="num">
                                      <p:cBhvr>
                                        <p:cTn id="33" dur="600" decel="50000" autoRev="1" fill="hold">
                                          <p:stCondLst>
                                            <p:cond delay="1800"/>
                                          </p:stCondLst>
                                        </p:cTn>
                                        <p:tgtEl>
                                          <p:spTgt spid="3">
                                            <p:txEl>
                                              <p:pRg st="6" end="6"/>
                                            </p:txEl>
                                          </p:spTgt>
                                        </p:tgtEl>
                                        <p:attrNameLst>
                                          <p:attrName>xshear</p:attrName>
                                        </p:attrNameLst>
                                      </p:cBhvr>
                                    </p:anim>
                                    <p:animScale>
                                      <p:cBhvr>
                                        <p:cTn id="34" dur="600" decel="100000" autoRev="1" fill="hold">
                                          <p:stCondLst>
                                            <p:cond delay="1800"/>
                                          </p:stCondLst>
                                        </p:cTn>
                                        <p:tgtEl>
                                          <p:spTgt spid="3">
                                            <p:txEl>
                                              <p:pRg st="6" end="6"/>
                                            </p:txEl>
                                          </p:spTgt>
                                        </p:tgtEl>
                                      </p:cBhvr>
                                      <p:from x="100000" y="100000"/>
                                      <p:to x="80000" y="100000"/>
                                    </p:animScale>
                                    <p:anim by="(#ppt_h/3+#ppt_w*0.1)" calcmode="lin" valueType="num">
                                      <p:cBhvr additive="sum">
                                        <p:cTn id="35" dur="600" decel="100000" autoRev="1" fill="hold">
                                          <p:stCondLst>
                                            <p:cond delay="1800"/>
                                          </p:stCondLst>
                                        </p:cTn>
                                        <p:tgtEl>
                                          <p:spTgt spid="3">
                                            <p:txEl>
                                              <p:pRg st="6" end="6"/>
                                            </p:txEl>
                                          </p:spTgt>
                                        </p:tgtEl>
                                        <p:attrNameLst>
                                          <p:attrName>ppt_x</p:attrName>
                                        </p:attrNameLst>
                                      </p:cBhvr>
                                    </p:anim>
                                  </p:childTnLst>
                                </p:cTn>
                              </p:par>
                            </p:childTnLst>
                          </p:cTn>
                        </p:par>
                        <p:par>
                          <p:cTn id="36" fill="hold">
                            <p:stCondLst>
                              <p:cond delay="17000"/>
                            </p:stCondLst>
                            <p:childTnLst>
                              <p:par>
                                <p:cTn id="37" presetID="34"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from="(-#ppt_w/2)" to="(#ppt_x)" calcmode="lin" valueType="num">
                                      <p:cBhvr>
                                        <p:cTn id="39" dur="1800" fill="hold">
                                          <p:stCondLst>
                                            <p:cond delay="0"/>
                                          </p:stCondLst>
                                        </p:cTn>
                                        <p:tgtEl>
                                          <p:spTgt spid="3">
                                            <p:txEl>
                                              <p:pRg st="8" end="8"/>
                                            </p:txEl>
                                          </p:spTgt>
                                        </p:tgtEl>
                                        <p:attrNameLst>
                                          <p:attrName>ppt_x</p:attrName>
                                        </p:attrNameLst>
                                      </p:cBhvr>
                                    </p:anim>
                                    <p:anim from="0" to="-1.0" calcmode="lin" valueType="num">
                                      <p:cBhvr>
                                        <p:cTn id="40" dur="600" decel="50000" autoRev="1" fill="hold">
                                          <p:stCondLst>
                                            <p:cond delay="1800"/>
                                          </p:stCondLst>
                                        </p:cTn>
                                        <p:tgtEl>
                                          <p:spTgt spid="3">
                                            <p:txEl>
                                              <p:pRg st="8" end="8"/>
                                            </p:txEl>
                                          </p:spTgt>
                                        </p:tgtEl>
                                        <p:attrNameLst>
                                          <p:attrName>xshear</p:attrName>
                                        </p:attrNameLst>
                                      </p:cBhvr>
                                    </p:anim>
                                    <p:animScale>
                                      <p:cBhvr>
                                        <p:cTn id="41" dur="600" decel="100000" autoRev="1" fill="hold">
                                          <p:stCondLst>
                                            <p:cond delay="1800"/>
                                          </p:stCondLst>
                                        </p:cTn>
                                        <p:tgtEl>
                                          <p:spTgt spid="3">
                                            <p:txEl>
                                              <p:pRg st="8" end="8"/>
                                            </p:txEl>
                                          </p:spTgt>
                                        </p:tgtEl>
                                      </p:cBhvr>
                                      <p:from x="100000" y="100000"/>
                                      <p:to x="80000" y="100000"/>
                                    </p:animScale>
                                    <p:anim by="(#ppt_h/3+#ppt_w*0.1)" calcmode="lin" valueType="num">
                                      <p:cBhvr additive="sum">
                                        <p:cTn id="42" dur="600" decel="100000" autoRev="1" fill="hold">
                                          <p:stCondLst>
                                            <p:cond delay="1800"/>
                                          </p:stCondLst>
                                        </p:cTn>
                                        <p:tgtEl>
                                          <p:spTgt spid="3">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No todos los caminos llevan a Roma</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a:p>
        </p:txBody>
      </p:sp>
      <p:sp>
        <p:nvSpPr>
          <p:cNvPr id="5" name="2 Marcador de contenido"/>
          <p:cNvSpPr txBox="1">
            <a:spLocks noGrp="1"/>
          </p:cNvSpPr>
          <p:nvPr>
            <p:ph idx="1"/>
          </p:nvPr>
        </p:nvSpPr>
        <p:spPr>
          <a:prstGeom prst="rect">
            <a:avLst/>
          </a:prstGeom>
        </p:spPr>
        <p:txBody>
          <a:bodyPr>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MX" sz="2800" b="0" i="0" u="none" strike="noStrike" kern="1200" cap="none" spc="0" normalizeH="0" baseline="0" noProof="0" dirty="0" smtClean="0">
                <a:ln>
                  <a:noFill/>
                </a:ln>
                <a:solidFill>
                  <a:schemeClr val="tx2">
                    <a:lumMod val="50000"/>
                  </a:schemeClr>
                </a:solidFill>
                <a:effectLst/>
                <a:uLnTx/>
                <a:uFillTx/>
                <a:latin typeface="+mn-lt"/>
                <a:ea typeface="+mn-ea"/>
                <a:cs typeface="+mn-cs"/>
              </a:rPr>
              <a:t>Desarrollo de la actividad:</a:t>
            </a:r>
            <a:endParaRPr kumimoji="0" lang="es-MX" sz="2400" b="0" i="0" u="none" strike="noStrike" kern="1200" cap="none" spc="0" normalizeH="0" baseline="0" noProof="0" dirty="0" smtClean="0">
              <a:ln>
                <a:noFill/>
              </a:ln>
              <a:solidFill>
                <a:schemeClr val="tx2">
                  <a:lumMod val="50000"/>
                </a:schemeClr>
              </a:solidFill>
              <a:effectLst/>
              <a:uLnTx/>
              <a:uFillTx/>
              <a:latin typeface="+mn-lt"/>
              <a:ea typeface="+mn-ea"/>
              <a:cs typeface="+mn-cs"/>
            </a:endParaRPr>
          </a:p>
          <a:p>
            <a:pPr lvl="1"/>
            <a:r>
              <a:rPr lang="es-MX" sz="2000" dirty="0" smtClean="0"/>
              <a:t>Los participantes deberán redactar instrucciones según se les solicita en el material didáctico. Luego, harán intercambio de láminas y deberán interpretar instrucciones para construir una figura determinada.</a:t>
            </a:r>
          </a:p>
          <a:p>
            <a:pPr lvl="1"/>
            <a:r>
              <a:rPr lang="es-MX" sz="2000" dirty="0" smtClean="0"/>
              <a:t>Dividir al grupo en dos equipos. </a:t>
            </a:r>
            <a:endParaRPr lang="es-ES" sz="2000" dirty="0" smtClean="0"/>
          </a:p>
          <a:p>
            <a:pPr marL="742950" marR="0" lvl="1" indent="-28575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MX" sz="20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graphicFrame>
        <p:nvGraphicFramePr>
          <p:cNvPr id="7" name="6 Tabla"/>
          <p:cNvGraphicFramePr>
            <a:graphicFrameLocks noGrp="1"/>
          </p:cNvGraphicFramePr>
          <p:nvPr/>
        </p:nvGraphicFramePr>
        <p:xfrm>
          <a:off x="1547664" y="4653136"/>
          <a:ext cx="6096000" cy="1512168"/>
        </p:xfrm>
        <a:graphic>
          <a:graphicData uri="http://schemas.openxmlformats.org/drawingml/2006/table">
            <a:tbl>
              <a:tblPr firstRow="1" bandRow="1">
                <a:tableStyleId>{F5AB1C69-6EDB-4FF4-983F-18BD219EF322}</a:tableStyleId>
              </a:tblPr>
              <a:tblGrid>
                <a:gridCol w="3048000"/>
                <a:gridCol w="3048000"/>
              </a:tblGrid>
              <a:tr h="1512168">
                <a:tc>
                  <a:txBody>
                    <a:bodyPr/>
                    <a:lstStyle/>
                    <a:p>
                      <a:r>
                        <a:rPr lang="es-ES" dirty="0" smtClean="0"/>
                        <a:t>Etapa 1</a:t>
                      </a:r>
                    </a:p>
                    <a:p>
                      <a:pPr algn="r"/>
                      <a:endParaRPr lang="es-ES" dirty="0" smtClean="0"/>
                    </a:p>
                    <a:p>
                      <a:pPr algn="r"/>
                      <a:r>
                        <a:rPr lang="es-ES" dirty="0" smtClean="0"/>
                        <a:t>10 min.</a:t>
                      </a:r>
                      <a:endParaRPr lang="es-ES" dirty="0"/>
                    </a:p>
                  </a:txBody>
                  <a:tcPr/>
                </a:tc>
                <a:tc>
                  <a:txBody>
                    <a:bodyPr/>
                    <a:lstStyle/>
                    <a:p>
                      <a:r>
                        <a:rPr lang="es-ES" dirty="0" smtClean="0"/>
                        <a:t>Etapa 2</a:t>
                      </a:r>
                    </a:p>
                    <a:p>
                      <a:endParaRPr lang="es-ES" dirty="0" smtClean="0"/>
                    </a:p>
                    <a:p>
                      <a:pPr algn="r"/>
                      <a:r>
                        <a:rPr lang="es-ES" dirty="0" smtClean="0"/>
                        <a:t>15 min.</a:t>
                      </a:r>
                      <a:endParaRPr lang="es-ES" dirty="0"/>
                    </a:p>
                  </a:txBody>
                  <a:tcPr/>
                </a:tc>
              </a:tr>
            </a:tbl>
          </a:graphicData>
        </a:graphic>
      </p:graphicFrame>
      <p:pic>
        <p:nvPicPr>
          <p:cNvPr id="8" name="Picture 2" descr="C:\Documents and Settings\josecruz.guzman\Configuración local\Archivos temporales de Internet\Content.IE5\9EHQH2QI\MC900294348[1].wmf"/>
          <p:cNvPicPr>
            <a:picLocks noChangeAspect="1" noChangeArrowheads="1"/>
          </p:cNvPicPr>
          <p:nvPr/>
        </p:nvPicPr>
        <p:blipFill>
          <a:blip r:embed="rId3" cstate="print"/>
          <a:srcRect/>
          <a:stretch>
            <a:fillRect/>
          </a:stretch>
        </p:blipFill>
        <p:spPr bwMode="auto">
          <a:xfrm>
            <a:off x="2051720" y="5013176"/>
            <a:ext cx="674459" cy="807886"/>
          </a:xfrm>
          <a:prstGeom prst="rect">
            <a:avLst/>
          </a:prstGeom>
          <a:noFill/>
        </p:spPr>
      </p:pic>
      <p:pic>
        <p:nvPicPr>
          <p:cNvPr id="9" name="Picture 2" descr="C:\Documents and Settings\josecruz.guzman\Configuración local\Archivos temporales de Internet\Content.IE5\9EHQH2QI\MC900294348[1].wmf"/>
          <p:cNvPicPr>
            <a:picLocks noChangeAspect="1" noChangeArrowheads="1"/>
          </p:cNvPicPr>
          <p:nvPr/>
        </p:nvPicPr>
        <p:blipFill>
          <a:blip r:embed="rId3" cstate="print"/>
          <a:srcRect/>
          <a:stretch>
            <a:fillRect/>
          </a:stretch>
        </p:blipFill>
        <p:spPr bwMode="auto">
          <a:xfrm>
            <a:off x="4860032" y="5013176"/>
            <a:ext cx="674459" cy="8078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5">
                                            <p:txEl>
                                              <p:pRg st="1" end="1"/>
                                            </p:txEl>
                                          </p:spTgt>
                                        </p:tgtEl>
                                      </p:cBhvr>
                                    </p:animEffect>
                                  </p:childTnLst>
                                </p:cTn>
                              </p:par>
                              <p:par>
                                <p:cTn id="17" presetID="31" presetClass="entr" presetSubtype="0" fill="hold" grpId="0" nodeType="withEffect">
                                  <p:stCondLst>
                                    <p:cond delay="0"/>
                                  </p:stCondLst>
                                  <p:iterate type="lt">
                                    <p:tmPct val="5000"/>
                                  </p:iterate>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5">
                                            <p:txEl>
                                              <p:pRg st="2" end="2"/>
                                            </p:txEl>
                                          </p:spTgt>
                                        </p:tgtEl>
                                      </p:cBhvr>
                                    </p:animEffect>
                                  </p:childTnLst>
                                </p:cTn>
                              </p:par>
                            </p:childTnLst>
                          </p:cTn>
                        </p:par>
                        <p:par>
                          <p:cTn id="23" fill="hold">
                            <p:stCondLst>
                              <p:cond delay="10000"/>
                            </p:stCondLst>
                            <p:childTnLst>
                              <p:par>
                                <p:cTn id="24" presetID="31" presetClass="entr" presetSubtype="0" fill="hold" nodeType="afterEffect">
                                  <p:stCondLst>
                                    <p:cond delay="20000"/>
                                  </p:stCondLst>
                                  <p:iterate type="lt">
                                    <p:tmPct val="5000"/>
                                  </p:iterate>
                                  <p:childTnLst>
                                    <p:set>
                                      <p:cBhvr>
                                        <p:cTn id="25" dur="1" fill="hold">
                                          <p:stCondLst>
                                            <p:cond delay="0"/>
                                          </p:stCondLst>
                                        </p:cTn>
                                        <p:tgtEl>
                                          <p:spTgt spid="8"/>
                                        </p:tgtEl>
                                        <p:attrNameLst>
                                          <p:attrName>style.visibility</p:attrName>
                                        </p:attrNameLst>
                                      </p:cBhvr>
                                      <p:to>
                                        <p:strVal val="visible"/>
                                      </p:to>
                                    </p:set>
                                    <p:anim calcmode="lin" valueType="num">
                                      <p:cBhvr>
                                        <p:cTn id="26" dur="3000" fill="hold"/>
                                        <p:tgtEl>
                                          <p:spTgt spid="8"/>
                                        </p:tgtEl>
                                        <p:attrNameLst>
                                          <p:attrName>ppt_w</p:attrName>
                                        </p:attrNameLst>
                                      </p:cBhvr>
                                      <p:tavLst>
                                        <p:tav tm="0">
                                          <p:val>
                                            <p:fltVal val="0"/>
                                          </p:val>
                                        </p:tav>
                                        <p:tav tm="100000">
                                          <p:val>
                                            <p:strVal val="#ppt_w"/>
                                          </p:val>
                                        </p:tav>
                                      </p:tavLst>
                                    </p:anim>
                                    <p:anim calcmode="lin" valueType="num">
                                      <p:cBhvr>
                                        <p:cTn id="27" dur="3000" fill="hold"/>
                                        <p:tgtEl>
                                          <p:spTgt spid="8"/>
                                        </p:tgtEl>
                                        <p:attrNameLst>
                                          <p:attrName>ppt_h</p:attrName>
                                        </p:attrNameLst>
                                      </p:cBhvr>
                                      <p:tavLst>
                                        <p:tav tm="0">
                                          <p:val>
                                            <p:fltVal val="0"/>
                                          </p:val>
                                        </p:tav>
                                        <p:tav tm="100000">
                                          <p:val>
                                            <p:strVal val="#ppt_h"/>
                                          </p:val>
                                        </p:tav>
                                      </p:tavLst>
                                    </p:anim>
                                    <p:anim calcmode="lin" valueType="num">
                                      <p:cBhvr>
                                        <p:cTn id="28" dur="3000" fill="hold"/>
                                        <p:tgtEl>
                                          <p:spTgt spid="8"/>
                                        </p:tgtEl>
                                        <p:attrNameLst>
                                          <p:attrName>style.rotation</p:attrName>
                                        </p:attrNameLst>
                                      </p:cBhvr>
                                      <p:tavLst>
                                        <p:tav tm="0">
                                          <p:val>
                                            <p:fltVal val="90"/>
                                          </p:val>
                                        </p:tav>
                                        <p:tav tm="100000">
                                          <p:val>
                                            <p:fltVal val="0"/>
                                          </p:val>
                                        </p:tav>
                                      </p:tavLst>
                                    </p:anim>
                                    <p:animEffect transition="in" filter="fade">
                                      <p:cBhvr>
                                        <p:cTn id="29" dur="3000"/>
                                        <p:tgtEl>
                                          <p:spTgt spid="8"/>
                                        </p:tgtEl>
                                      </p:cBhvr>
                                    </p:animEffect>
                                  </p:childTnLst>
                                </p:cTn>
                              </p:par>
                            </p:childTnLst>
                          </p:cTn>
                        </p:par>
                        <p:par>
                          <p:cTn id="30" fill="hold">
                            <p:stCondLst>
                              <p:cond delay="33000"/>
                            </p:stCondLst>
                            <p:childTnLst>
                              <p:par>
                                <p:cTn id="31" presetID="31" presetClass="entr" presetSubtype="0" fill="hold" nodeType="afterEffect">
                                  <p:stCondLst>
                                    <p:cond delay="20000"/>
                                  </p:stCondLst>
                                  <p:iterate type="lt">
                                    <p:tmPct val="5000"/>
                                  </p:iterate>
                                  <p:childTnLst>
                                    <p:set>
                                      <p:cBhvr>
                                        <p:cTn id="32" dur="1" fill="hold">
                                          <p:stCondLst>
                                            <p:cond delay="0"/>
                                          </p:stCondLst>
                                        </p:cTn>
                                        <p:tgtEl>
                                          <p:spTgt spid="9"/>
                                        </p:tgtEl>
                                        <p:attrNameLst>
                                          <p:attrName>style.visibility</p:attrName>
                                        </p:attrNameLst>
                                      </p:cBhvr>
                                      <p:to>
                                        <p:strVal val="visible"/>
                                      </p:to>
                                    </p:set>
                                    <p:anim calcmode="lin" valueType="num">
                                      <p:cBhvr>
                                        <p:cTn id="33" dur="3000" fill="hold"/>
                                        <p:tgtEl>
                                          <p:spTgt spid="9"/>
                                        </p:tgtEl>
                                        <p:attrNameLst>
                                          <p:attrName>ppt_w</p:attrName>
                                        </p:attrNameLst>
                                      </p:cBhvr>
                                      <p:tavLst>
                                        <p:tav tm="0">
                                          <p:val>
                                            <p:fltVal val="0"/>
                                          </p:val>
                                        </p:tav>
                                        <p:tav tm="100000">
                                          <p:val>
                                            <p:strVal val="#ppt_w"/>
                                          </p:val>
                                        </p:tav>
                                      </p:tavLst>
                                    </p:anim>
                                    <p:anim calcmode="lin" valueType="num">
                                      <p:cBhvr>
                                        <p:cTn id="34" dur="3000" fill="hold"/>
                                        <p:tgtEl>
                                          <p:spTgt spid="9"/>
                                        </p:tgtEl>
                                        <p:attrNameLst>
                                          <p:attrName>ppt_h</p:attrName>
                                        </p:attrNameLst>
                                      </p:cBhvr>
                                      <p:tavLst>
                                        <p:tav tm="0">
                                          <p:val>
                                            <p:fltVal val="0"/>
                                          </p:val>
                                        </p:tav>
                                        <p:tav tm="100000">
                                          <p:val>
                                            <p:strVal val="#ppt_h"/>
                                          </p:val>
                                        </p:tav>
                                      </p:tavLst>
                                    </p:anim>
                                    <p:anim calcmode="lin" valueType="num">
                                      <p:cBhvr>
                                        <p:cTn id="35" dur="3000" fill="hold"/>
                                        <p:tgtEl>
                                          <p:spTgt spid="9"/>
                                        </p:tgtEl>
                                        <p:attrNameLst>
                                          <p:attrName>style.rotation</p:attrName>
                                        </p:attrNameLst>
                                      </p:cBhvr>
                                      <p:tavLst>
                                        <p:tav tm="0">
                                          <p:val>
                                            <p:fltVal val="90"/>
                                          </p:val>
                                        </p:tav>
                                        <p:tav tm="100000">
                                          <p:val>
                                            <p:fltVal val="0"/>
                                          </p:val>
                                        </p:tav>
                                      </p:tavLst>
                                    </p:anim>
                                    <p:animEffect transition="in" filter="fade">
                                      <p:cBhvr>
                                        <p:cTn id="36"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a:p>
        </p:txBody>
      </p:sp>
      <p:sp>
        <p:nvSpPr>
          <p:cNvPr id="6" name="1 Título"/>
          <p:cNvSpPr txBox="1">
            <a:spLocks/>
          </p:cNvSpPr>
          <p:nvPr/>
        </p:nvSpPr>
        <p:spPr>
          <a:xfrm>
            <a:off x="609600" y="188640"/>
            <a:ext cx="8229600" cy="1143000"/>
          </a:xfrm>
          <a:prstGeom prst="rect">
            <a:avLst/>
          </a:prstGeom>
        </p:spPr>
        <p:txBody>
          <a:bodyPr vert="horz" lIns="91440" tIns="45720" rIns="91440" bIns="45720" rtlCol="0" anchor="ctr">
            <a:normAutofit/>
          </a:bodyPr>
          <a:lstStyle/>
          <a:p>
            <a:pPr algn="r">
              <a:spcBef>
                <a:spcPct val="0"/>
              </a:spcBef>
            </a:pPr>
            <a:r>
              <a:rPr lang="es-MX" sz="3200" dirty="0" smtClean="0"/>
              <a:t>No </a:t>
            </a:r>
            <a:endParaRPr kumimoji="0" lang="es-MX" sz="3200" b="1" i="0" u="none" strike="noStrike" kern="1200" cap="none" spc="0" normalizeH="0" baseline="0" noProof="0" dirty="0">
              <a:ln>
                <a:noFill/>
              </a:ln>
              <a:solidFill>
                <a:schemeClr val="bg1">
                  <a:lumMod val="75000"/>
                </a:schemeClr>
              </a:solidFill>
              <a:effectLst>
                <a:outerShdw blurRad="38100" dist="50800" dir="2700000" algn="tl">
                  <a:schemeClr val="accent6">
                    <a:lumMod val="75000"/>
                    <a:alpha val="43000"/>
                  </a:schemeClr>
                </a:outerShdw>
              </a:effectLst>
              <a:uLnTx/>
              <a:uFillTx/>
              <a:latin typeface="+mj-lt"/>
              <a:ea typeface="+mj-ea"/>
              <a:cs typeface="+mj-cs"/>
            </a:endParaRPr>
          </a:p>
        </p:txBody>
      </p:sp>
      <p:sp>
        <p:nvSpPr>
          <p:cNvPr id="9" name="1 Título"/>
          <p:cNvSpPr>
            <a:spLocks noGrp="1"/>
          </p:cNvSpPr>
          <p:nvPr>
            <p:ph type="title"/>
          </p:nvPr>
        </p:nvSpPr>
        <p:spPr>
          <a:xfrm>
            <a:off x="457200" y="274638"/>
            <a:ext cx="8229600" cy="1143000"/>
          </a:xfrm>
        </p:spPr>
        <p:txBody>
          <a:bodyPr/>
          <a:lstStyle/>
          <a:p>
            <a:r>
              <a:rPr lang="es-MX" dirty="0" smtClean="0"/>
              <a:t>No todos los caminos llevan a Roma</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1"/>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No todos los caminos llevan a Roma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1"/>
                                          </p:val>
                                        </p:tav>
                                        <p:tav tm="100000">
                                          <p:val>
                                            <p:strVal val="#ppt_x"/>
                                          </p:val>
                                        </p:tav>
                                      </p:tavLst>
                                    </p:anim>
                                    <p:anim calcmode="lin" valueType="num">
                                      <p:cBhvr>
                                        <p:cTn id="9" dur="2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74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¿Carita feliz?</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925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COMUNICAR CON LENGUAJE NO VERBAL</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85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p:txBody>
          <a:bodyPr>
            <a:normAutofit fontScale="62500" lnSpcReduction="20000"/>
          </a:bodyPr>
          <a:lstStyle/>
          <a:p>
            <a:pPr algn="just"/>
            <a:r>
              <a:rPr lang="es-MX" dirty="0" smtClean="0"/>
              <a:t>El </a:t>
            </a:r>
            <a:r>
              <a:rPr lang="es-MX" b="1" dirty="0" smtClean="0"/>
              <a:t>objetivo</a:t>
            </a:r>
            <a:r>
              <a:rPr lang="es-MX" dirty="0" smtClean="0"/>
              <a:t> de la actividad es trabajar la expresión del rostro, como forma de comunicar emociones. Para ello, los aprendizajes esperados son:</a:t>
            </a:r>
          </a:p>
          <a:p>
            <a:pPr algn="just"/>
            <a:endParaRPr lang="es-MX" dirty="0" smtClean="0"/>
          </a:p>
          <a:p>
            <a:pPr lvl="1" algn="just"/>
            <a:r>
              <a:rPr lang="es-MX" b="1" u="sng" dirty="0" smtClean="0"/>
              <a:t>Conocimiento</a:t>
            </a:r>
            <a:r>
              <a:rPr lang="es-MX" b="1" dirty="0" smtClean="0"/>
              <a:t>:</a:t>
            </a:r>
            <a:r>
              <a:rPr lang="es-MX" dirty="0" smtClean="0"/>
              <a:t> Reconocer las principales emociones y el modo en que ellas se expresan en los gestos faciales.</a:t>
            </a:r>
          </a:p>
          <a:p>
            <a:pPr lvl="1" algn="just"/>
            <a:endParaRPr lang="es-MX" b="1" u="sng" dirty="0" smtClean="0"/>
          </a:p>
          <a:p>
            <a:pPr lvl="1" algn="just"/>
            <a:r>
              <a:rPr lang="es-MX" b="1" u="sng" dirty="0" smtClean="0"/>
              <a:t>Habilidad</a:t>
            </a:r>
            <a:r>
              <a:rPr lang="es-MX" b="1" dirty="0" smtClean="0"/>
              <a:t>:</a:t>
            </a:r>
            <a:r>
              <a:rPr lang="es-MX" dirty="0" smtClean="0"/>
              <a:t> Expresar las emociones cuando la coherencia entre lo que expresa el rostro, lo que se dice en palabras y lo que se siente.</a:t>
            </a:r>
          </a:p>
          <a:p>
            <a:pPr lvl="1" algn="just"/>
            <a:endParaRPr lang="es-MX" b="1" u="sng" dirty="0" smtClean="0"/>
          </a:p>
          <a:p>
            <a:pPr lvl="1" algn="just"/>
            <a:r>
              <a:rPr lang="es-MX" b="1" u="sng" dirty="0" smtClean="0"/>
              <a:t>Actitud</a:t>
            </a:r>
            <a:r>
              <a:rPr lang="es-MX" b="1" dirty="0" smtClean="0"/>
              <a:t>:</a:t>
            </a:r>
            <a:r>
              <a:rPr lang="es-MX" dirty="0" smtClean="0"/>
              <a:t> Desarrollar la disposición a reconocer en otros los mensajes expresados en el lenguaje facial.</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2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par>
                          <p:cTn id="18" fill="hold">
                            <p:stCondLst>
                              <p:cond delay="1520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3">
                                            <p:txEl>
                                              <p:pRg st="2" end="2"/>
                                            </p:txEl>
                                          </p:spTgt>
                                        </p:tgtEl>
                                      </p:cBhvr>
                                    </p:animEffect>
                                  </p:childTnLst>
                                </p:cTn>
                              </p:par>
                            </p:childTnLst>
                          </p:cTn>
                        </p:par>
                        <p:par>
                          <p:cTn id="24" fill="hold">
                            <p:stCondLst>
                              <p:cond delay="1720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3">
                                            <p:txEl>
                                              <p:pRg st="4" end="4"/>
                                            </p:txEl>
                                          </p:spTgt>
                                        </p:tgtEl>
                                      </p:cBhvr>
                                    </p:animEffect>
                                  </p:childTnLst>
                                </p:cTn>
                              </p:par>
                            </p:childTnLst>
                          </p:cTn>
                        </p:par>
                        <p:par>
                          <p:cTn id="30" fill="hold">
                            <p:stCondLst>
                              <p:cond delay="1920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2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2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p:txBody>
          <a:bodyPr>
            <a:normAutofit fontScale="70000" lnSpcReduction="20000"/>
          </a:bodyPr>
          <a:lstStyle/>
          <a:p>
            <a:pPr lvl="1" algn="just"/>
            <a:r>
              <a:rPr lang="es-MX" dirty="0" smtClean="0"/>
              <a:t>No sólo nos comunicamos con palabras, sino también con el cuerpo.</a:t>
            </a:r>
          </a:p>
          <a:p>
            <a:pPr lvl="1" algn="just"/>
            <a:endParaRPr lang="es-MX" dirty="0" smtClean="0"/>
          </a:p>
          <a:p>
            <a:pPr lvl="1" algn="just"/>
            <a:r>
              <a:rPr lang="es-MX" dirty="0" smtClean="0"/>
              <a:t>Las emociones forman parte de nuestra vida afectiva, son reacciones producidas por impresiones de los sentidos, ideas o recuerdos, que tienen corta duración e irrumpen reflejándose en expresiones corporales.</a:t>
            </a:r>
          </a:p>
          <a:p>
            <a:pPr lvl="1" algn="just"/>
            <a:endParaRPr lang="es-MX" dirty="0" smtClean="0"/>
          </a:p>
          <a:p>
            <a:pPr lvl="1" algn="just"/>
            <a:r>
              <a:rPr lang="es-MX" dirty="0" smtClean="0"/>
              <a:t>Los sentimientos, por su parte, corresponden a aquellos estados de ánimo que tienen mayor permanencia en nuestra vida afectiva.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200"/>
                            </p:stCondLst>
                            <p:childTnLst>
                              <p:par>
                                <p:cTn id="11" presetID="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4200"/>
                            </p:stCondLst>
                            <p:childTnLst>
                              <p:par>
                                <p:cTn id="16" presetID="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6200"/>
                            </p:stCondLst>
                            <p:childTnLst>
                              <p:par>
                                <p:cTn id="21" presetID="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p:txBody>
          <a:bodyPr>
            <a:normAutofit/>
          </a:bodyPr>
          <a:lstStyle/>
          <a:p>
            <a:pPr algn="just"/>
            <a:r>
              <a:rPr lang="es-MX" dirty="0" smtClean="0"/>
              <a:t>Las expresiones faciales han sido ampliamente estudiadas por los psicólogos y los actores.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a:p>
        </p:txBody>
      </p:sp>
      <p:pic>
        <p:nvPicPr>
          <p:cNvPr id="1026" name="Picture 2"/>
          <p:cNvPicPr>
            <a:picLocks noChangeAspect="1" noChangeArrowheads="1"/>
          </p:cNvPicPr>
          <p:nvPr/>
        </p:nvPicPr>
        <p:blipFill>
          <a:blip r:embed="rId3" cstate="print"/>
          <a:srcRect/>
          <a:stretch>
            <a:fillRect/>
          </a:stretch>
        </p:blipFill>
        <p:spPr bwMode="auto">
          <a:xfrm>
            <a:off x="3131840" y="3212976"/>
            <a:ext cx="2857500" cy="2857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1"/>
                                          </p:val>
                                        </p:tav>
                                        <p:tav tm="100000">
                                          <p:val>
                                            <p:strVal val="#ppt_x"/>
                                          </p:val>
                                        </p:tav>
                                      </p:tavLst>
                                    </p:anim>
                                    <p:anim calcmode="lin" valueType="num">
                                      <p:cBhvr>
                                        <p:cTn id="9" dur="2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3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p:txBody>
          <a:bodyPr>
            <a:normAutofit/>
          </a:bodyPr>
          <a:lstStyle/>
          <a:p>
            <a:pPr algn="just"/>
            <a:r>
              <a:rPr lang="es-MX" dirty="0" smtClean="0"/>
              <a:t>La coherencia de un mensaje depende de que digamos con palabras lo mismo que en nuestros gestos. Esto no quiere decir que con nuestro cuerpo expresemos lo primero que sentimos, producto de una legitima emoción.</a:t>
            </a:r>
          </a:p>
          <a:p>
            <a:pPr algn="just"/>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1"/>
                                          </p:val>
                                        </p:tav>
                                        <p:tav tm="100000">
                                          <p:val>
                                            <p:strVal val="#ppt_x"/>
                                          </p:val>
                                        </p:tav>
                                      </p:tavLst>
                                    </p:anim>
                                    <p:anim calcmode="lin" valueType="num">
                                      <p:cBhvr>
                                        <p:cTn id="9" dur="2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3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a:xfrm>
            <a:off x="467544" y="1196752"/>
            <a:ext cx="8229600" cy="4741987"/>
          </a:xfrm>
        </p:spPr>
        <p:txBody>
          <a:bodyPr>
            <a:normAutofit/>
          </a:bodyPr>
          <a:lstStyle/>
          <a:p>
            <a:pPr algn="just">
              <a:buNone/>
            </a:pPr>
            <a:r>
              <a:rPr lang="es-MX" sz="2400" dirty="0" smtClean="0"/>
              <a:t>Descripción de la actividad.</a:t>
            </a:r>
          </a:p>
          <a:p>
            <a:pPr lvl="1" algn="just"/>
            <a:r>
              <a:rPr lang="es-MX" sz="2000" dirty="0" smtClean="0"/>
              <a:t>El sentido de esta actividad apunta a reconocer que las expresiones de los ojos, cejas y boca conforman un mensaje, dibujado en un rostro “hablante”, que está íntimamente relacionado con el mensaje verbal.</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a:p>
        </p:txBody>
      </p:sp>
      <p:pic>
        <p:nvPicPr>
          <p:cNvPr id="64514" name="Picture 2" descr="http://t0.gstatic.com/images?q=tbn:ANd9GcTZsJWt-NK1ZglNzK2m_yY4Wfe6bn_cLuDiREChVPOAPgQoOKO2Tg"/>
          <p:cNvPicPr>
            <a:picLocks noChangeAspect="1" noChangeArrowheads="1"/>
          </p:cNvPicPr>
          <p:nvPr/>
        </p:nvPicPr>
        <p:blipFill>
          <a:blip r:embed="rId3" cstate="print"/>
          <a:srcRect/>
          <a:stretch>
            <a:fillRect/>
          </a:stretch>
        </p:blipFill>
        <p:spPr bwMode="auto">
          <a:xfrm>
            <a:off x="2843808" y="3717032"/>
            <a:ext cx="3240360" cy="21988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1"/>
                                          </p:val>
                                        </p:tav>
                                        <p:tav tm="100000">
                                          <p:val>
                                            <p:strVal val="#ppt_x"/>
                                          </p:val>
                                        </p:tav>
                                      </p:tavLst>
                                    </p:anim>
                                    <p:anim calcmode="lin" valueType="num">
                                      <p:cBhvr>
                                        <p:cTn id="9" dur="2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6400"/>
                            </p:stCondLst>
                            <p:childTnLst>
                              <p:par>
                                <p:cTn id="17" presetID="29"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2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1" end="1"/>
                                            </p:txEl>
                                          </p:spTgt>
                                        </p:tgtEl>
                                      </p:cBhvr>
                                    </p:animEffect>
                                  </p:childTnLst>
                                </p:cTn>
                              </p:par>
                            </p:childTnLst>
                          </p:cTn>
                        </p:par>
                        <p:par>
                          <p:cTn id="22" fill="hold">
                            <p:stCondLst>
                              <p:cond delay="8400"/>
                            </p:stCondLst>
                            <p:childTnLst>
                              <p:par>
                                <p:cTn id="23" presetID="30" presetClass="entr" presetSubtype="0" fill="hold" nodeType="afterEffect">
                                  <p:stCondLst>
                                    <p:cond delay="2000"/>
                                  </p:stCondLst>
                                  <p:childTnLst>
                                    <p:set>
                                      <p:cBhvr>
                                        <p:cTn id="24" dur="1" fill="hold">
                                          <p:stCondLst>
                                            <p:cond delay="0"/>
                                          </p:stCondLst>
                                        </p:cTn>
                                        <p:tgtEl>
                                          <p:spTgt spid="64514"/>
                                        </p:tgtEl>
                                        <p:attrNameLst>
                                          <p:attrName>style.visibility</p:attrName>
                                        </p:attrNameLst>
                                      </p:cBhvr>
                                      <p:to>
                                        <p:strVal val="visible"/>
                                      </p:to>
                                    </p:set>
                                    <p:animEffect transition="in" filter="fade">
                                      <p:cBhvr>
                                        <p:cTn id="25" dur="4000" decel="100000"/>
                                        <p:tgtEl>
                                          <p:spTgt spid="64514"/>
                                        </p:tgtEl>
                                      </p:cBhvr>
                                    </p:animEffect>
                                    <p:anim calcmode="lin" valueType="num">
                                      <p:cBhvr>
                                        <p:cTn id="26" dur="4000" decel="100000" fill="hold"/>
                                        <p:tgtEl>
                                          <p:spTgt spid="64514"/>
                                        </p:tgtEl>
                                        <p:attrNameLst>
                                          <p:attrName>style.rotation</p:attrName>
                                        </p:attrNameLst>
                                      </p:cBhvr>
                                      <p:tavLst>
                                        <p:tav tm="0">
                                          <p:val>
                                            <p:fltVal val="-90"/>
                                          </p:val>
                                        </p:tav>
                                        <p:tav tm="100000">
                                          <p:val>
                                            <p:fltVal val="0"/>
                                          </p:val>
                                        </p:tav>
                                      </p:tavLst>
                                    </p:anim>
                                    <p:anim calcmode="lin" valueType="num">
                                      <p:cBhvr>
                                        <p:cTn id="27" dur="4000" decel="100000" fill="hold"/>
                                        <p:tgtEl>
                                          <p:spTgt spid="64514"/>
                                        </p:tgtEl>
                                        <p:attrNameLst>
                                          <p:attrName>ppt_x</p:attrName>
                                        </p:attrNameLst>
                                      </p:cBhvr>
                                      <p:tavLst>
                                        <p:tav tm="0">
                                          <p:val>
                                            <p:strVal val="#ppt_x+0.4"/>
                                          </p:val>
                                        </p:tav>
                                        <p:tav tm="100000">
                                          <p:val>
                                            <p:strVal val="#ppt_x-0.05"/>
                                          </p:val>
                                        </p:tav>
                                      </p:tavLst>
                                    </p:anim>
                                    <p:anim calcmode="lin" valueType="num">
                                      <p:cBhvr>
                                        <p:cTn id="28" dur="4000" decel="100000" fill="hold"/>
                                        <p:tgtEl>
                                          <p:spTgt spid="64514"/>
                                        </p:tgtEl>
                                        <p:attrNameLst>
                                          <p:attrName>ppt_y</p:attrName>
                                        </p:attrNameLst>
                                      </p:cBhvr>
                                      <p:tavLst>
                                        <p:tav tm="0">
                                          <p:val>
                                            <p:strVal val="#ppt_y-0.4"/>
                                          </p:val>
                                        </p:tav>
                                        <p:tav tm="100000">
                                          <p:val>
                                            <p:strVal val="#ppt_y+0.1"/>
                                          </p:val>
                                        </p:tav>
                                      </p:tavLst>
                                    </p:anim>
                                    <p:anim calcmode="lin" valueType="num">
                                      <p:cBhvr>
                                        <p:cTn id="29" dur="1000" accel="100000" fill="hold">
                                          <p:stCondLst>
                                            <p:cond delay="4000"/>
                                          </p:stCondLst>
                                        </p:cTn>
                                        <p:tgtEl>
                                          <p:spTgt spid="64514"/>
                                        </p:tgtEl>
                                        <p:attrNameLst>
                                          <p:attrName>ppt_x</p:attrName>
                                        </p:attrNameLst>
                                      </p:cBhvr>
                                      <p:tavLst>
                                        <p:tav tm="0">
                                          <p:val>
                                            <p:strVal val="#ppt_x-0.05"/>
                                          </p:val>
                                        </p:tav>
                                        <p:tav tm="100000">
                                          <p:val>
                                            <p:strVal val="#ppt_x"/>
                                          </p:val>
                                        </p:tav>
                                      </p:tavLst>
                                    </p:anim>
                                    <p:anim calcmode="lin" valueType="num">
                                      <p:cBhvr>
                                        <p:cTn id="30" dur="1000" accel="100000" fill="hold">
                                          <p:stCondLst>
                                            <p:cond delay="4000"/>
                                          </p:stCondLst>
                                        </p:cTn>
                                        <p:tgtEl>
                                          <p:spTgt spid="645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p:txBody>
          <a:bodyPr>
            <a:normAutofit/>
          </a:bodyPr>
          <a:lstStyle/>
          <a:p>
            <a:pPr algn="just">
              <a:buNone/>
            </a:pPr>
            <a:r>
              <a:rPr lang="es-MX" dirty="0" smtClean="0"/>
              <a:t>Desarrollo de la actividad.</a:t>
            </a:r>
          </a:p>
          <a:p>
            <a:pPr algn="just">
              <a:buNone/>
            </a:pPr>
            <a:endParaRPr lang="es-MX" dirty="0" smtClean="0"/>
          </a:p>
          <a:p>
            <a:pPr lvl="1" algn="just"/>
            <a:r>
              <a:rPr lang="es-MX" dirty="0" smtClean="0"/>
              <a:t>Por favor, numérense del 1 al 3 y formen equipos.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39</a:t>
            </a:fld>
            <a:endParaRPr lang="es-MX"/>
          </a:p>
        </p:txBody>
      </p:sp>
      <p:pic>
        <p:nvPicPr>
          <p:cNvPr id="107522" name="Picture 2" descr="http://t2.gstatic.com/images?q=tbn:ANd9GcSBJNVaujp4hDTPx9_aomeES1JZhpjzfTx1lB_Pui8-3KHGG4ChrQ"/>
          <p:cNvPicPr>
            <a:picLocks noChangeAspect="1" noChangeArrowheads="1"/>
          </p:cNvPicPr>
          <p:nvPr/>
        </p:nvPicPr>
        <p:blipFill>
          <a:blip r:embed="rId3" cstate="print"/>
          <a:srcRect/>
          <a:stretch>
            <a:fillRect/>
          </a:stretch>
        </p:blipFill>
        <p:spPr bwMode="auto">
          <a:xfrm>
            <a:off x="899592" y="4221088"/>
            <a:ext cx="2286000" cy="1724025"/>
          </a:xfrm>
          <a:prstGeom prst="rect">
            <a:avLst/>
          </a:prstGeom>
          <a:noFill/>
        </p:spPr>
      </p:pic>
      <p:grpSp>
        <p:nvGrpSpPr>
          <p:cNvPr id="11" name="10 Grupo"/>
          <p:cNvGrpSpPr/>
          <p:nvPr/>
        </p:nvGrpSpPr>
        <p:grpSpPr>
          <a:xfrm>
            <a:off x="6588224" y="4005064"/>
            <a:ext cx="2147970" cy="1730618"/>
            <a:chOff x="6588224" y="4437112"/>
            <a:chExt cx="2147970" cy="1730618"/>
          </a:xfrm>
        </p:grpSpPr>
        <p:pic>
          <p:nvPicPr>
            <p:cNvPr id="107524" name="Picture 4" descr="C:\Documents and Settings\josecruz.guzman\Configuración local\Archivos temporales de Internet\Content.IE5\BJUB7JWP\MP900442981[1].jpg"/>
            <p:cNvPicPr>
              <a:picLocks noChangeAspect="1" noChangeArrowheads="1"/>
            </p:cNvPicPr>
            <p:nvPr/>
          </p:nvPicPr>
          <p:blipFill>
            <a:blip r:embed="rId4" cstate="print"/>
            <a:srcRect/>
            <a:stretch>
              <a:fillRect/>
            </a:stretch>
          </p:blipFill>
          <p:spPr bwMode="auto">
            <a:xfrm>
              <a:off x="6588224" y="4437112"/>
              <a:ext cx="2147970" cy="1730618"/>
            </a:xfrm>
            <a:prstGeom prst="rect">
              <a:avLst/>
            </a:prstGeom>
            <a:noFill/>
          </p:spPr>
        </p:pic>
        <p:sp>
          <p:nvSpPr>
            <p:cNvPr id="8" name="7 Rectángulo redondeado"/>
            <p:cNvSpPr/>
            <p:nvPr/>
          </p:nvSpPr>
          <p:spPr>
            <a:xfrm>
              <a:off x="6660232" y="4725144"/>
              <a:ext cx="1944216" cy="12241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accent6">
                      <a:lumMod val="75000"/>
                    </a:schemeClr>
                  </a:solidFill>
                  <a:effectLst>
                    <a:outerShdw blurRad="38100" dist="38100" dir="2700000" algn="tl">
                      <a:srgbClr val="000000">
                        <a:alpha val="43137"/>
                      </a:srgbClr>
                    </a:outerShdw>
                  </a:effectLst>
                </a:rPr>
                <a:t>ALEGRÍA</a:t>
              </a:r>
              <a:endParaRPr lang="es-MX" b="1" dirty="0">
                <a:solidFill>
                  <a:schemeClr val="accent6">
                    <a:lumMod val="75000"/>
                  </a:schemeClr>
                </a:solidFill>
                <a:effectLst>
                  <a:outerShdw blurRad="38100" dist="38100" dir="2700000" algn="tl">
                    <a:srgbClr val="000000">
                      <a:alpha val="43137"/>
                    </a:srgbClr>
                  </a:outerShdw>
                </a:effectLst>
              </a:endParaRPr>
            </a:p>
          </p:txBody>
        </p:sp>
      </p:grpSp>
      <p:sp>
        <p:nvSpPr>
          <p:cNvPr id="13" name="12 Llamada ovalada"/>
          <p:cNvSpPr/>
          <p:nvPr/>
        </p:nvSpPr>
        <p:spPr>
          <a:xfrm>
            <a:off x="3563888" y="4221088"/>
            <a:ext cx="2592288" cy="1080120"/>
          </a:xfrm>
          <a:prstGeom prst="wedgeEllipseCallout">
            <a:avLst>
              <a:gd name="adj1" fmla="val -66643"/>
              <a:gd name="adj2" fmla="val 26718"/>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dirty="0" smtClean="0">
                <a:solidFill>
                  <a:schemeClr val="accent6">
                    <a:lumMod val="75000"/>
                  </a:schemeClr>
                </a:solidFill>
                <a:effectLst>
                  <a:outerShdw blurRad="38100" dist="38100" dir="2700000" algn="tl">
                    <a:srgbClr val="000000">
                      <a:alpha val="43137"/>
                    </a:srgbClr>
                  </a:outerShdw>
                </a:effectLst>
              </a:rPr>
              <a:t>ME SAQUÉ LA LOTERÍA</a:t>
            </a:r>
            <a:endParaRPr lang="es-MX" sz="1200" b="1" dirty="0">
              <a:solidFill>
                <a:schemeClr val="accent6">
                  <a:lumMod val="7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2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2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07522"/>
                                        </p:tgtEl>
                                        <p:attrNameLst>
                                          <p:attrName>style.visibility</p:attrName>
                                        </p:attrNameLst>
                                      </p:cBhvr>
                                      <p:to>
                                        <p:strVal val="visible"/>
                                      </p:to>
                                    </p:set>
                                    <p:animEffect transition="in" filter="wipe(down)">
                                      <p:cBhvr>
                                        <p:cTn id="26" dur="2000"/>
                                        <p:tgtEl>
                                          <p:spTgt spid="1075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2000" fill="hold"/>
                                        <p:tgtEl>
                                          <p:spTgt spid="13"/>
                                        </p:tgtEl>
                                        <p:attrNameLst>
                                          <p:attrName>ppt_x</p:attrName>
                                        </p:attrNameLst>
                                      </p:cBhvr>
                                      <p:tavLst>
                                        <p:tav tm="0">
                                          <p:val>
                                            <p:strVal val="#ppt_x"/>
                                          </p:val>
                                        </p:tav>
                                        <p:tav tm="100000">
                                          <p:val>
                                            <p:strVal val="#ppt_x"/>
                                          </p:val>
                                        </p:tav>
                                      </p:tavLst>
                                    </p:anim>
                                    <p:anim calcmode="lin" valueType="num">
                                      <p:cBhvr additive="base">
                                        <p:cTn id="32"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000" fill="hold"/>
                                        <p:tgtEl>
                                          <p:spTgt spid="11"/>
                                        </p:tgtEl>
                                        <p:attrNameLst>
                                          <p:attrName>ppt_x</p:attrName>
                                        </p:attrNameLst>
                                      </p:cBhvr>
                                      <p:tavLst>
                                        <p:tav tm="0">
                                          <p:val>
                                            <p:strVal val="#ppt_x"/>
                                          </p:val>
                                        </p:tav>
                                        <p:tav tm="100000">
                                          <p:val>
                                            <p:strVal val="#ppt_x"/>
                                          </p:val>
                                        </p:tav>
                                      </p:tavLst>
                                    </p:anim>
                                    <p:anim calcmode="lin" valueType="num">
                                      <p:cBhvr additive="base">
                                        <p:cTn id="38"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Autofit/>
          </a:bodyPr>
          <a:lstStyle/>
          <a:p>
            <a:pPr algn="r"/>
            <a:r>
              <a:rPr lang="es-MX" sz="2800" dirty="0" smtClean="0"/>
              <a:t>Integración con otros tipos de competencias </a:t>
            </a:r>
            <a:endParaRPr lang="es-MX" sz="2800" dirty="0"/>
          </a:p>
        </p:txBody>
      </p:sp>
      <p:sp>
        <p:nvSpPr>
          <p:cNvPr id="5" name="4 Elipse"/>
          <p:cNvSpPr/>
          <p:nvPr/>
        </p:nvSpPr>
        <p:spPr>
          <a:xfrm>
            <a:off x="3419872" y="2708920"/>
            <a:ext cx="1980000" cy="1980000"/>
          </a:xfrm>
          <a:prstGeom prst="ellipse">
            <a:avLst/>
          </a:prstGeom>
          <a:solidFill>
            <a:srgbClr val="1909E9"/>
          </a:solidFill>
          <a:ln>
            <a:solidFill>
              <a:srgbClr val="1909E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Productividad y Empleabilidad</a:t>
            </a: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tx2">
                    <a:lumMod val="50000"/>
                  </a:schemeClr>
                </a:solidFill>
              </a:rPr>
              <a:t>Competencias básicas</a:t>
            </a:r>
            <a:endParaRPr lang="es-MX" sz="1400" b="1" dirty="0">
              <a:solidFill>
                <a:schemeClr val="tx2">
                  <a:lumMod val="50000"/>
                </a:schemeClr>
              </a:solidFill>
            </a:endParaRPr>
          </a:p>
        </p:txBody>
      </p:sp>
      <p:sp>
        <p:nvSpPr>
          <p:cNvPr id="7" name="6 Elipse"/>
          <p:cNvSpPr/>
          <p:nvPr/>
        </p:nvSpPr>
        <p:spPr>
          <a:xfrm>
            <a:off x="4644008" y="3573016"/>
            <a:ext cx="1980000" cy="198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Competencias Técnicas</a:t>
            </a:r>
          </a:p>
          <a:p>
            <a:pPr algn="ctr"/>
            <a:r>
              <a:rPr lang="es-MX" sz="1400" b="1" dirty="0" smtClean="0">
                <a:solidFill>
                  <a:schemeClr val="bg1"/>
                </a:solidFill>
              </a:rPr>
              <a:t>(Específicas)</a:t>
            </a:r>
            <a:endParaRPr lang="es-MX" sz="1400" b="1" dirty="0">
              <a:solidFill>
                <a:schemeClr val="bg1"/>
              </a:solidFill>
            </a:endParaRPr>
          </a:p>
        </p:txBody>
      </p:sp>
      <p:sp>
        <p:nvSpPr>
          <p:cNvPr id="8" name="7 Elipse"/>
          <p:cNvSpPr/>
          <p:nvPr/>
        </p:nvSpPr>
        <p:spPr>
          <a:xfrm>
            <a:off x="2411760" y="3717032"/>
            <a:ext cx="1800000" cy="180000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rgbClr val="FF0000"/>
                </a:solidFill>
              </a:rPr>
              <a:t>Competencias Genéricas</a:t>
            </a:r>
            <a:endParaRPr lang="es-MX" sz="1400" b="1" dirty="0">
              <a:solidFill>
                <a:srgbClr val="FF0000"/>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251520" y="1412776"/>
            <a:ext cx="2160240" cy="1152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a:solidFill>
                  <a:schemeClr val="tx2">
                    <a:lumMod val="50000"/>
                  </a:schemeClr>
                </a:solidFill>
              </a:rPr>
              <a:t>C</a:t>
            </a:r>
            <a:r>
              <a:rPr lang="es-MX" sz="1400" b="1" dirty="0" smtClean="0">
                <a:solidFill>
                  <a:schemeClr val="tx2">
                    <a:lumMod val="50000"/>
                  </a:schemeClr>
                </a:solidFill>
              </a:rPr>
              <a:t>apacidad de obtener un trabajo, mantenerse,  progresar y mejorar el desempeño</a:t>
            </a:r>
            <a:endParaRPr lang="es-MX" sz="1400" b="1" dirty="0">
              <a:solidFill>
                <a:schemeClr val="tx2">
                  <a:lumMod val="50000"/>
                </a:schemeClr>
              </a:solidFill>
            </a:endParaRPr>
          </a:p>
        </p:txBody>
      </p:sp>
      <p:sp>
        <p:nvSpPr>
          <p:cNvPr id="29" name="28 Rectángulo"/>
          <p:cNvSpPr/>
          <p:nvPr/>
        </p:nvSpPr>
        <p:spPr>
          <a:xfrm>
            <a:off x="6923756" y="15567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Leer</a:t>
            </a:r>
          </a:p>
          <a:p>
            <a:pPr marL="177800" indent="-177800" algn="just">
              <a:buFont typeface="Wingdings" pitchFamily="2" charset="2"/>
              <a:buChar char="§"/>
            </a:pPr>
            <a:r>
              <a:rPr lang="es-MX" sz="1400" b="1" dirty="0" smtClean="0">
                <a:solidFill>
                  <a:schemeClr val="tx2">
                    <a:lumMod val="50000"/>
                  </a:schemeClr>
                </a:solidFill>
              </a:rPr>
              <a:t>Escribir</a:t>
            </a:r>
          </a:p>
          <a:p>
            <a:pPr marL="177800" indent="-177800" algn="just">
              <a:buFont typeface="Wingdings" pitchFamily="2" charset="2"/>
              <a:buChar char="§"/>
            </a:pPr>
            <a:r>
              <a:rPr lang="es-MX" sz="1400" b="1" dirty="0" smtClean="0">
                <a:solidFill>
                  <a:schemeClr val="tx2">
                    <a:lumMod val="50000"/>
                  </a:schemeClr>
                </a:solidFill>
              </a:rPr>
              <a:t>Habilidades numéricas</a:t>
            </a:r>
          </a:p>
          <a:p>
            <a:pPr marL="177800" indent="-177800" algn="just">
              <a:buFont typeface="Wingdings" pitchFamily="2" charset="2"/>
              <a:buChar char="§"/>
            </a:pPr>
            <a:r>
              <a:rPr lang="es-MX" sz="1400" b="1" dirty="0" smtClean="0">
                <a:solidFill>
                  <a:schemeClr val="tx2">
                    <a:lumMod val="50000"/>
                  </a:schemeClr>
                </a:solidFill>
              </a:rPr>
              <a:t>Manejo de TIC</a:t>
            </a:r>
            <a:endParaRPr lang="es-MX" sz="1400" b="1" dirty="0">
              <a:solidFill>
                <a:schemeClr val="tx2">
                  <a:lumMod val="50000"/>
                </a:schemeClr>
              </a:solidFill>
            </a:endParaRPr>
          </a:p>
        </p:txBody>
      </p:sp>
      <p:grpSp>
        <p:nvGrpSpPr>
          <p:cNvPr id="19" name="18 Grupo"/>
          <p:cNvGrpSpPr/>
          <p:nvPr/>
        </p:nvGrpSpPr>
        <p:grpSpPr>
          <a:xfrm>
            <a:off x="6984048" y="2504047"/>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20" name="19 Grupo"/>
          <p:cNvGrpSpPr/>
          <p:nvPr/>
        </p:nvGrpSpPr>
        <p:grpSpPr>
          <a:xfrm>
            <a:off x="6624008" y="4563016"/>
            <a:ext cx="1261154" cy="666978"/>
            <a:chOff x="6624008" y="4563016"/>
            <a:chExt cx="1261154" cy="666978"/>
          </a:xfrm>
        </p:grpSpPr>
        <p:cxnSp>
          <p:nvCxnSpPr>
            <p:cNvPr id="39" name="38 Conector recto"/>
            <p:cNvCxnSpPr>
              <a:stCxn id="7" idx="6"/>
            </p:cNvCxnSpPr>
            <p:nvPr/>
          </p:nvCxnSpPr>
          <p:spPr>
            <a:xfrm>
              <a:off x="6624008" y="4563016"/>
              <a:ext cx="1260360"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41" name="40 Conector recto de flecha"/>
            <p:cNvCxnSpPr/>
            <p:nvPr/>
          </p:nvCxnSpPr>
          <p:spPr>
            <a:xfrm rot="5400000">
              <a:off x="7560332" y="4905164"/>
              <a:ext cx="648072" cy="1588"/>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18" name="17 Grupo"/>
          <p:cNvGrpSpPr/>
          <p:nvPr/>
        </p:nvGrpSpPr>
        <p:grpSpPr>
          <a:xfrm>
            <a:off x="1115616" y="3980636"/>
            <a:ext cx="1559748" cy="528484"/>
            <a:chOff x="1115616" y="3980636"/>
            <a:chExt cx="1559748" cy="528484"/>
          </a:xfrm>
        </p:grpSpPr>
        <p:cxnSp>
          <p:nvCxnSpPr>
            <p:cNvPr id="43" name="42 Conector recto"/>
            <p:cNvCxnSpPr>
              <a:stCxn id="8" idx="1"/>
            </p:cNvCxnSpPr>
            <p:nvPr/>
          </p:nvCxnSpPr>
          <p:spPr>
            <a:xfrm rot="16200000" flipH="1" flipV="1">
              <a:off x="1883276" y="3212976"/>
              <a:ext cx="24428" cy="1559748"/>
            </a:xfrm>
            <a:prstGeom prst="line">
              <a:avLst/>
            </a:prstGeom>
          </p:spPr>
          <p:style>
            <a:lnRef idx="1">
              <a:schemeClr val="accent2"/>
            </a:lnRef>
            <a:fillRef idx="0">
              <a:schemeClr val="accent2"/>
            </a:fillRef>
            <a:effectRef idx="0">
              <a:schemeClr val="accent2"/>
            </a:effectRef>
            <a:fontRef idx="minor">
              <a:schemeClr val="tx1"/>
            </a:fontRef>
          </p:style>
        </p:cxnSp>
        <p:cxnSp>
          <p:nvCxnSpPr>
            <p:cNvPr id="45" name="44 Conector recto de flecha"/>
            <p:cNvCxnSpPr/>
            <p:nvPr/>
          </p:nvCxnSpPr>
          <p:spPr>
            <a:xfrm rot="5400000">
              <a:off x="864382" y="4257092"/>
              <a:ext cx="503262" cy="794"/>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51" name="50 Rectángulo"/>
          <p:cNvSpPr/>
          <p:nvPr/>
        </p:nvSpPr>
        <p:spPr>
          <a:xfrm>
            <a:off x="6876256" y="51571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Preparar una receta</a:t>
            </a:r>
          </a:p>
          <a:p>
            <a:pPr marL="177800" indent="-177800" algn="just">
              <a:buFont typeface="Wingdings" pitchFamily="2" charset="2"/>
              <a:buChar char="§"/>
            </a:pPr>
            <a:r>
              <a:rPr lang="es-MX" sz="1400" b="1" dirty="0" smtClean="0">
                <a:solidFill>
                  <a:schemeClr val="tx2">
                    <a:lumMod val="50000"/>
                  </a:schemeClr>
                </a:solidFill>
              </a:rPr>
              <a:t>Afinar un motor</a:t>
            </a:r>
          </a:p>
          <a:p>
            <a:pPr marL="177800" indent="-177800" algn="just">
              <a:buFont typeface="Wingdings" pitchFamily="2" charset="2"/>
              <a:buChar char="§"/>
            </a:pPr>
            <a:r>
              <a:rPr lang="es-MX" sz="1400" b="1" dirty="0" smtClean="0">
                <a:solidFill>
                  <a:schemeClr val="tx2">
                    <a:lumMod val="50000"/>
                  </a:schemeClr>
                </a:solidFill>
              </a:rPr>
              <a:t>Guiar turistas</a:t>
            </a:r>
            <a:endParaRPr lang="es-MX" sz="1400" b="1" dirty="0">
              <a:solidFill>
                <a:schemeClr val="tx2">
                  <a:lumMod val="50000"/>
                </a:schemeClr>
              </a:solidFill>
            </a:endParaRPr>
          </a:p>
        </p:txBody>
      </p:sp>
      <p:sp>
        <p:nvSpPr>
          <p:cNvPr id="52" name="51 Rectángulo"/>
          <p:cNvSpPr/>
          <p:nvPr/>
        </p:nvSpPr>
        <p:spPr>
          <a:xfrm>
            <a:off x="179512" y="4869160"/>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Comunicar</a:t>
            </a:r>
          </a:p>
          <a:p>
            <a:pPr marL="177800" indent="-177800" algn="just">
              <a:buFont typeface="Wingdings" pitchFamily="2" charset="2"/>
              <a:buChar char="§"/>
            </a:pPr>
            <a:r>
              <a:rPr lang="es-MX" sz="1400" b="1" dirty="0" smtClean="0">
                <a:solidFill>
                  <a:schemeClr val="tx2">
                    <a:lumMod val="50000"/>
                  </a:schemeClr>
                </a:solidFill>
              </a:rPr>
              <a:t>Aprender continuamente</a:t>
            </a:r>
          </a:p>
          <a:p>
            <a:pPr marL="177800" indent="-177800" algn="just">
              <a:buFont typeface="Wingdings" pitchFamily="2" charset="2"/>
              <a:buChar char="§"/>
            </a:pPr>
            <a:r>
              <a:rPr lang="es-MX" sz="1400" b="1" dirty="0" smtClean="0">
                <a:solidFill>
                  <a:schemeClr val="tx2">
                    <a:lumMod val="50000"/>
                  </a:schemeClr>
                </a:solidFill>
              </a:rPr>
              <a:t>Adaptarse al cambio</a:t>
            </a:r>
          </a:p>
        </p:txBody>
      </p:sp>
      <p:sp>
        <p:nvSpPr>
          <p:cNvPr id="21" name="20 Marcador de número de diapositiva"/>
          <p:cNvSpPr>
            <a:spLocks noGrp="1"/>
          </p:cNvSpPr>
          <p:nvPr>
            <p:ph type="sldNum" sz="quarter" idx="12"/>
          </p:nvPr>
        </p:nvSpPr>
        <p:spPr/>
        <p:txBody>
          <a:bodyPr/>
          <a:lstStyle/>
          <a:p>
            <a:fld id="{863DAC2C-C515-4487-A285-EDDAB0EBC0A4}" type="slidenum">
              <a:rPr lang="es-MX" smtClean="0"/>
              <a:pPr/>
              <a:t>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3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600" decel="100000"/>
                                        <p:tgtEl>
                                          <p:spTgt spid="5"/>
                                        </p:tgtEl>
                                      </p:cBhvr>
                                    </p:animEffect>
                                    <p:anim calcmode="lin" valueType="num">
                                      <p:cBhvr>
                                        <p:cTn id="14" dur="1600" decel="100000" fill="hold"/>
                                        <p:tgtEl>
                                          <p:spTgt spid="5"/>
                                        </p:tgtEl>
                                        <p:attrNameLst>
                                          <p:attrName>style.rotation</p:attrName>
                                        </p:attrNameLst>
                                      </p:cBhvr>
                                      <p:tavLst>
                                        <p:tav tm="0">
                                          <p:val>
                                            <p:fltVal val="-90"/>
                                          </p:val>
                                        </p:tav>
                                        <p:tav tm="100000">
                                          <p:val>
                                            <p:fltVal val="0"/>
                                          </p:val>
                                        </p:tav>
                                      </p:tavLst>
                                    </p:anim>
                                    <p:anim calcmode="lin" valueType="num">
                                      <p:cBhvr>
                                        <p:cTn id="15" dur="1600" decel="100000" fill="hold"/>
                                        <p:tgtEl>
                                          <p:spTgt spid="5"/>
                                        </p:tgtEl>
                                        <p:attrNameLst>
                                          <p:attrName>ppt_x</p:attrName>
                                        </p:attrNameLst>
                                      </p:cBhvr>
                                      <p:tavLst>
                                        <p:tav tm="0">
                                          <p:val>
                                            <p:strVal val="#ppt_x+0.4"/>
                                          </p:val>
                                        </p:tav>
                                        <p:tav tm="100000">
                                          <p:val>
                                            <p:strVal val="#ppt_x-0.05"/>
                                          </p:val>
                                        </p:tav>
                                      </p:tavLst>
                                    </p:anim>
                                    <p:anim calcmode="lin" valueType="num">
                                      <p:cBhvr>
                                        <p:cTn id="16" dur="1600" decel="100000" fill="hold"/>
                                        <p:tgtEl>
                                          <p:spTgt spid="5"/>
                                        </p:tgtEl>
                                        <p:attrNameLst>
                                          <p:attrName>ppt_y</p:attrName>
                                        </p:attrNameLst>
                                      </p:cBhvr>
                                      <p:tavLst>
                                        <p:tav tm="0">
                                          <p:val>
                                            <p:strVal val="#ppt_y-0.4"/>
                                          </p:val>
                                        </p:tav>
                                        <p:tav tm="100000">
                                          <p:val>
                                            <p:strVal val="#ppt_y+0.1"/>
                                          </p:val>
                                        </p:tav>
                                      </p:tavLst>
                                    </p:anim>
                                    <p:anim calcmode="lin" valueType="num">
                                      <p:cBhvr>
                                        <p:cTn id="1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1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4000"/>
                            </p:stCondLst>
                            <p:childTnLst>
                              <p:par>
                                <p:cTn id="23" presetID="45"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anim calcmode="lin" valueType="num">
                                      <p:cBhvr>
                                        <p:cTn id="26" dur="2000" fill="hold"/>
                                        <p:tgtEl>
                                          <p:spTgt spid="28"/>
                                        </p:tgtEl>
                                        <p:attrNameLst>
                                          <p:attrName>ppt_w</p:attrName>
                                        </p:attrNameLst>
                                      </p:cBhvr>
                                      <p:tavLst>
                                        <p:tav tm="0" fmla="#ppt_w*sin(2.5*pi*$)">
                                          <p:val>
                                            <p:fltVal val="0"/>
                                          </p:val>
                                        </p:tav>
                                        <p:tav tm="100000">
                                          <p:val>
                                            <p:fltVal val="1"/>
                                          </p:val>
                                        </p:tav>
                                      </p:tavLst>
                                    </p:anim>
                                    <p:anim calcmode="lin" valueType="num">
                                      <p:cBhvr>
                                        <p:cTn id="27" dur="2000" fill="hold"/>
                                        <p:tgtEl>
                                          <p:spTgt spid="28"/>
                                        </p:tgtEl>
                                        <p:attrNameLst>
                                          <p:attrName>ppt_h</p:attrName>
                                        </p:attrNameLst>
                                      </p:cBhvr>
                                      <p:tavLst>
                                        <p:tav tm="0">
                                          <p:val>
                                            <p:strVal val="#ppt_h"/>
                                          </p:val>
                                        </p:tav>
                                        <p:tav tm="100000">
                                          <p:val>
                                            <p:strVal val="#ppt_h"/>
                                          </p:val>
                                        </p:tav>
                                      </p:tavLst>
                                    </p:anim>
                                  </p:childTnLst>
                                </p:cTn>
                              </p:par>
                            </p:childTnLst>
                          </p:cTn>
                        </p:par>
                        <p:par>
                          <p:cTn id="28" fill="hold">
                            <p:stCondLst>
                              <p:cond delay="19200"/>
                            </p:stCondLst>
                            <p:childTnLst>
                              <p:par>
                                <p:cTn id="29" presetID="3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600" decel="100000"/>
                                        <p:tgtEl>
                                          <p:spTgt spid="8"/>
                                        </p:tgtEl>
                                      </p:cBhvr>
                                    </p:animEffect>
                                    <p:anim calcmode="lin" valueType="num">
                                      <p:cBhvr>
                                        <p:cTn id="32" dur="1600" decel="100000" fill="hold"/>
                                        <p:tgtEl>
                                          <p:spTgt spid="8"/>
                                        </p:tgtEl>
                                        <p:attrNameLst>
                                          <p:attrName>style.rotation</p:attrName>
                                        </p:attrNameLst>
                                      </p:cBhvr>
                                      <p:tavLst>
                                        <p:tav tm="0">
                                          <p:val>
                                            <p:fltVal val="-90"/>
                                          </p:val>
                                        </p:tav>
                                        <p:tav tm="100000">
                                          <p:val>
                                            <p:fltVal val="0"/>
                                          </p:val>
                                        </p:tav>
                                      </p:tavLst>
                                    </p:anim>
                                    <p:anim calcmode="lin" valueType="num">
                                      <p:cBhvr>
                                        <p:cTn id="33" dur="1600" decel="100000" fill="hold"/>
                                        <p:tgtEl>
                                          <p:spTgt spid="8"/>
                                        </p:tgtEl>
                                        <p:attrNameLst>
                                          <p:attrName>ppt_x</p:attrName>
                                        </p:attrNameLst>
                                      </p:cBhvr>
                                      <p:tavLst>
                                        <p:tav tm="0">
                                          <p:val>
                                            <p:strVal val="#ppt_x+0.4"/>
                                          </p:val>
                                        </p:tav>
                                        <p:tav tm="100000">
                                          <p:val>
                                            <p:strVal val="#ppt_x-0.05"/>
                                          </p:val>
                                        </p:tav>
                                      </p:tavLst>
                                    </p:anim>
                                    <p:anim calcmode="lin" valueType="num">
                                      <p:cBhvr>
                                        <p:cTn id="34" dur="1600" decel="100000" fill="hold"/>
                                        <p:tgtEl>
                                          <p:spTgt spid="8"/>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par>
                          <p:cTn id="37" fill="hold">
                            <p:stCondLst>
                              <p:cond delay="212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2000"/>
                                        <p:tgtEl>
                                          <p:spTgt spid="18"/>
                                        </p:tgtEl>
                                      </p:cBhvr>
                                    </p:animEffect>
                                  </p:childTnLst>
                                </p:cTn>
                              </p:par>
                            </p:childTnLst>
                          </p:cTn>
                        </p:par>
                        <p:par>
                          <p:cTn id="41" fill="hold">
                            <p:stCondLst>
                              <p:cond delay="23200"/>
                            </p:stCondLst>
                            <p:childTnLst>
                              <p:par>
                                <p:cTn id="42" presetID="45" presetClass="entr" presetSubtype="0" fill="hold" grpId="0" nodeType="afterEffect">
                                  <p:stCondLst>
                                    <p:cond delay="0"/>
                                  </p:stCondLst>
                                  <p:iterate type="lt">
                                    <p:tmPct val="10000"/>
                                  </p:iterate>
                                  <p:childTnLst>
                                    <p:set>
                                      <p:cBhvr>
                                        <p:cTn id="43" dur="1" fill="hold">
                                          <p:stCondLst>
                                            <p:cond delay="0"/>
                                          </p:stCondLst>
                                        </p:cTn>
                                        <p:tgtEl>
                                          <p:spTgt spid="52"/>
                                        </p:tgtEl>
                                        <p:attrNameLst>
                                          <p:attrName>style.visibility</p:attrName>
                                        </p:attrNameLst>
                                      </p:cBhvr>
                                      <p:to>
                                        <p:strVal val="visible"/>
                                      </p:to>
                                    </p:set>
                                    <p:animEffect transition="in" filter="fade">
                                      <p:cBhvr>
                                        <p:cTn id="44" dur="2000"/>
                                        <p:tgtEl>
                                          <p:spTgt spid="52"/>
                                        </p:tgtEl>
                                      </p:cBhvr>
                                    </p:animEffect>
                                    <p:anim calcmode="lin" valueType="num">
                                      <p:cBhvr>
                                        <p:cTn id="45" dur="2000" fill="hold"/>
                                        <p:tgtEl>
                                          <p:spTgt spid="52"/>
                                        </p:tgtEl>
                                        <p:attrNameLst>
                                          <p:attrName>ppt_w</p:attrName>
                                        </p:attrNameLst>
                                      </p:cBhvr>
                                      <p:tavLst>
                                        <p:tav tm="0" fmla="#ppt_w*sin(2.5*pi*$)">
                                          <p:val>
                                            <p:fltVal val="0"/>
                                          </p:val>
                                        </p:tav>
                                        <p:tav tm="100000">
                                          <p:val>
                                            <p:fltVal val="1"/>
                                          </p:val>
                                        </p:tav>
                                      </p:tavLst>
                                    </p:anim>
                                    <p:anim calcmode="lin" valueType="num">
                                      <p:cBhvr>
                                        <p:cTn id="46" dur="2000" fill="hold"/>
                                        <p:tgtEl>
                                          <p:spTgt spid="52"/>
                                        </p:tgtEl>
                                        <p:attrNameLst>
                                          <p:attrName>ppt_h</p:attrName>
                                        </p:attrNameLst>
                                      </p:cBhvr>
                                      <p:tavLst>
                                        <p:tav tm="0">
                                          <p:val>
                                            <p:strVal val="#ppt_h"/>
                                          </p:val>
                                        </p:tav>
                                        <p:tav tm="100000">
                                          <p:val>
                                            <p:strVal val="#ppt_h"/>
                                          </p:val>
                                        </p:tav>
                                      </p:tavLst>
                                    </p:anim>
                                  </p:childTnLst>
                                </p:cTn>
                              </p:par>
                            </p:childTnLst>
                          </p:cTn>
                        </p:par>
                        <p:par>
                          <p:cTn id="47" fill="hold">
                            <p:stCondLst>
                              <p:cond delay="34400"/>
                            </p:stCondLst>
                            <p:childTnLst>
                              <p:par>
                                <p:cTn id="48" presetID="3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600" decel="100000"/>
                                        <p:tgtEl>
                                          <p:spTgt spid="6"/>
                                        </p:tgtEl>
                                      </p:cBhvr>
                                    </p:animEffect>
                                    <p:anim calcmode="lin" valueType="num">
                                      <p:cBhvr>
                                        <p:cTn id="51" dur="1600" decel="100000" fill="hold"/>
                                        <p:tgtEl>
                                          <p:spTgt spid="6"/>
                                        </p:tgtEl>
                                        <p:attrNameLst>
                                          <p:attrName>style.rotation</p:attrName>
                                        </p:attrNameLst>
                                      </p:cBhvr>
                                      <p:tavLst>
                                        <p:tav tm="0">
                                          <p:val>
                                            <p:fltVal val="-90"/>
                                          </p:val>
                                        </p:tav>
                                        <p:tav tm="100000">
                                          <p:val>
                                            <p:fltVal val="0"/>
                                          </p:val>
                                        </p:tav>
                                      </p:tavLst>
                                    </p:anim>
                                    <p:anim calcmode="lin" valueType="num">
                                      <p:cBhvr>
                                        <p:cTn id="52" dur="1600" decel="100000" fill="hold"/>
                                        <p:tgtEl>
                                          <p:spTgt spid="6"/>
                                        </p:tgtEl>
                                        <p:attrNameLst>
                                          <p:attrName>ppt_x</p:attrName>
                                        </p:attrNameLst>
                                      </p:cBhvr>
                                      <p:tavLst>
                                        <p:tav tm="0">
                                          <p:val>
                                            <p:strVal val="#ppt_x+0.4"/>
                                          </p:val>
                                        </p:tav>
                                        <p:tav tm="100000">
                                          <p:val>
                                            <p:strVal val="#ppt_x-0.05"/>
                                          </p:val>
                                        </p:tav>
                                      </p:tavLst>
                                    </p:anim>
                                    <p:anim calcmode="lin" valueType="num">
                                      <p:cBhvr>
                                        <p:cTn id="53" dur="1600" decel="100000" fill="hold"/>
                                        <p:tgtEl>
                                          <p:spTgt spid="6"/>
                                        </p:tgtEl>
                                        <p:attrNameLst>
                                          <p:attrName>ppt_y</p:attrName>
                                        </p:attrNameLst>
                                      </p:cBhvr>
                                      <p:tavLst>
                                        <p:tav tm="0">
                                          <p:val>
                                            <p:strVal val="#ppt_y-0.4"/>
                                          </p:val>
                                        </p:tav>
                                        <p:tav tm="100000">
                                          <p:val>
                                            <p:strVal val="#ppt_y+0.1"/>
                                          </p:val>
                                        </p:tav>
                                      </p:tavLst>
                                    </p:anim>
                                    <p:anim calcmode="lin" valueType="num">
                                      <p:cBhvr>
                                        <p:cTn id="54"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55"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56" fill="hold">
                            <p:stCondLst>
                              <p:cond delay="36400"/>
                            </p:stCondLst>
                            <p:childTnLst>
                              <p:par>
                                <p:cTn id="57" presetID="10"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000"/>
                                        <p:tgtEl>
                                          <p:spTgt spid="19"/>
                                        </p:tgtEl>
                                      </p:cBhvr>
                                    </p:animEffect>
                                  </p:childTnLst>
                                </p:cTn>
                              </p:par>
                            </p:childTnLst>
                          </p:cTn>
                        </p:par>
                        <p:par>
                          <p:cTn id="60" fill="hold">
                            <p:stCondLst>
                              <p:cond delay="3840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29"/>
                                        </p:tgtEl>
                                        <p:attrNameLst>
                                          <p:attrName>style.visibility</p:attrName>
                                        </p:attrNameLst>
                                      </p:cBhvr>
                                      <p:to>
                                        <p:strVal val="visible"/>
                                      </p:to>
                                    </p:set>
                                    <p:anim calcmode="lin" valueType="num">
                                      <p:cBhvr>
                                        <p:cTn id="63" dur="2000" fill="hold"/>
                                        <p:tgtEl>
                                          <p:spTgt spid="29"/>
                                        </p:tgtEl>
                                        <p:attrNameLst>
                                          <p:attrName>ppt_w</p:attrName>
                                        </p:attrNameLst>
                                      </p:cBhvr>
                                      <p:tavLst>
                                        <p:tav tm="0">
                                          <p:val>
                                            <p:fltVal val="0"/>
                                          </p:val>
                                        </p:tav>
                                        <p:tav tm="100000">
                                          <p:val>
                                            <p:strVal val="#ppt_w"/>
                                          </p:val>
                                        </p:tav>
                                      </p:tavLst>
                                    </p:anim>
                                    <p:anim calcmode="lin" valueType="num">
                                      <p:cBhvr>
                                        <p:cTn id="64" dur="2000" fill="hold"/>
                                        <p:tgtEl>
                                          <p:spTgt spid="29"/>
                                        </p:tgtEl>
                                        <p:attrNameLst>
                                          <p:attrName>ppt_h</p:attrName>
                                        </p:attrNameLst>
                                      </p:cBhvr>
                                      <p:tavLst>
                                        <p:tav tm="0">
                                          <p:val>
                                            <p:fltVal val="0"/>
                                          </p:val>
                                        </p:tav>
                                        <p:tav tm="100000">
                                          <p:val>
                                            <p:strVal val="#ppt_h"/>
                                          </p:val>
                                        </p:tav>
                                      </p:tavLst>
                                    </p:anim>
                                    <p:anim calcmode="lin" valueType="num">
                                      <p:cBhvr>
                                        <p:cTn id="65" dur="2000" fill="hold"/>
                                        <p:tgtEl>
                                          <p:spTgt spid="29"/>
                                        </p:tgtEl>
                                        <p:attrNameLst>
                                          <p:attrName>style.rotation</p:attrName>
                                        </p:attrNameLst>
                                      </p:cBhvr>
                                      <p:tavLst>
                                        <p:tav tm="0">
                                          <p:val>
                                            <p:fltVal val="90"/>
                                          </p:val>
                                        </p:tav>
                                        <p:tav tm="100000">
                                          <p:val>
                                            <p:fltVal val="0"/>
                                          </p:val>
                                        </p:tav>
                                      </p:tavLst>
                                    </p:anim>
                                    <p:animEffect transition="in" filter="fade">
                                      <p:cBhvr>
                                        <p:cTn id="66" dur="2000"/>
                                        <p:tgtEl>
                                          <p:spTgt spid="29"/>
                                        </p:tgtEl>
                                      </p:cBhvr>
                                    </p:animEffect>
                                  </p:childTnLst>
                                </p:cTn>
                              </p:par>
                            </p:childTnLst>
                          </p:cTn>
                        </p:par>
                        <p:par>
                          <p:cTn id="67" fill="hold">
                            <p:stCondLst>
                              <p:cond delay="44600"/>
                            </p:stCondLst>
                            <p:childTnLst>
                              <p:par>
                                <p:cTn id="68" presetID="30"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1600" decel="100000"/>
                                        <p:tgtEl>
                                          <p:spTgt spid="7"/>
                                        </p:tgtEl>
                                      </p:cBhvr>
                                    </p:animEffect>
                                    <p:anim calcmode="lin" valueType="num">
                                      <p:cBhvr>
                                        <p:cTn id="71" dur="1600" decel="100000" fill="hold"/>
                                        <p:tgtEl>
                                          <p:spTgt spid="7"/>
                                        </p:tgtEl>
                                        <p:attrNameLst>
                                          <p:attrName>style.rotation</p:attrName>
                                        </p:attrNameLst>
                                      </p:cBhvr>
                                      <p:tavLst>
                                        <p:tav tm="0">
                                          <p:val>
                                            <p:fltVal val="-90"/>
                                          </p:val>
                                        </p:tav>
                                        <p:tav tm="100000">
                                          <p:val>
                                            <p:fltVal val="0"/>
                                          </p:val>
                                        </p:tav>
                                      </p:tavLst>
                                    </p:anim>
                                    <p:anim calcmode="lin" valueType="num">
                                      <p:cBhvr>
                                        <p:cTn id="72" dur="1600" decel="100000" fill="hold"/>
                                        <p:tgtEl>
                                          <p:spTgt spid="7"/>
                                        </p:tgtEl>
                                        <p:attrNameLst>
                                          <p:attrName>ppt_x</p:attrName>
                                        </p:attrNameLst>
                                      </p:cBhvr>
                                      <p:tavLst>
                                        <p:tav tm="0">
                                          <p:val>
                                            <p:strVal val="#ppt_x+0.4"/>
                                          </p:val>
                                        </p:tav>
                                        <p:tav tm="100000">
                                          <p:val>
                                            <p:strVal val="#ppt_x-0.05"/>
                                          </p:val>
                                        </p:tav>
                                      </p:tavLst>
                                    </p:anim>
                                    <p:anim calcmode="lin" valueType="num">
                                      <p:cBhvr>
                                        <p:cTn id="73" dur="1600" decel="100000" fill="hold"/>
                                        <p:tgtEl>
                                          <p:spTgt spid="7"/>
                                        </p:tgtEl>
                                        <p:attrNameLst>
                                          <p:attrName>ppt_y</p:attrName>
                                        </p:attrNameLst>
                                      </p:cBhvr>
                                      <p:tavLst>
                                        <p:tav tm="0">
                                          <p:val>
                                            <p:strVal val="#ppt_y-0.4"/>
                                          </p:val>
                                        </p:tav>
                                        <p:tav tm="100000">
                                          <p:val>
                                            <p:strVal val="#ppt_y+0.1"/>
                                          </p:val>
                                        </p:tav>
                                      </p:tavLst>
                                    </p:anim>
                                    <p:anim calcmode="lin" valueType="num">
                                      <p:cBhvr>
                                        <p:cTn id="74" dur="400" accel="100000" fill="hold">
                                          <p:stCondLst>
                                            <p:cond delay="1600"/>
                                          </p:stCondLst>
                                        </p:cTn>
                                        <p:tgtEl>
                                          <p:spTgt spid="7"/>
                                        </p:tgtEl>
                                        <p:attrNameLst>
                                          <p:attrName>ppt_x</p:attrName>
                                        </p:attrNameLst>
                                      </p:cBhvr>
                                      <p:tavLst>
                                        <p:tav tm="0">
                                          <p:val>
                                            <p:strVal val="#ppt_x-0.05"/>
                                          </p:val>
                                        </p:tav>
                                        <p:tav tm="100000">
                                          <p:val>
                                            <p:strVal val="#ppt_x"/>
                                          </p:val>
                                        </p:tav>
                                      </p:tavLst>
                                    </p:anim>
                                    <p:anim calcmode="lin" valueType="num">
                                      <p:cBhvr>
                                        <p:cTn id="75" dur="400" accel="100000" fill="hold">
                                          <p:stCondLst>
                                            <p:cond delay="1600"/>
                                          </p:stCondLst>
                                        </p:cTn>
                                        <p:tgtEl>
                                          <p:spTgt spid="7"/>
                                        </p:tgtEl>
                                        <p:attrNameLst>
                                          <p:attrName>ppt_y</p:attrName>
                                        </p:attrNameLst>
                                      </p:cBhvr>
                                      <p:tavLst>
                                        <p:tav tm="0">
                                          <p:val>
                                            <p:strVal val="#ppt_y+0.1"/>
                                          </p:val>
                                        </p:tav>
                                        <p:tav tm="100000">
                                          <p:val>
                                            <p:strVal val="#ppt_y"/>
                                          </p:val>
                                        </p:tav>
                                      </p:tavLst>
                                    </p:anim>
                                  </p:childTnLst>
                                </p:cTn>
                              </p:par>
                            </p:childTnLst>
                          </p:cTn>
                        </p:par>
                        <p:par>
                          <p:cTn id="76" fill="hold">
                            <p:stCondLst>
                              <p:cond delay="46600"/>
                            </p:stCondLst>
                            <p:childTnLst>
                              <p:par>
                                <p:cTn id="77" presetID="10"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000"/>
                                        <p:tgtEl>
                                          <p:spTgt spid="20"/>
                                        </p:tgtEl>
                                      </p:cBhvr>
                                    </p:animEffect>
                                  </p:childTnLst>
                                </p:cTn>
                              </p:par>
                            </p:childTnLst>
                          </p:cTn>
                        </p:par>
                        <p:par>
                          <p:cTn id="80" fill="hold">
                            <p:stCondLst>
                              <p:cond delay="48600"/>
                            </p:stCondLst>
                            <p:childTnLst>
                              <p:par>
                                <p:cTn id="81" presetID="31" presetClass="entr" presetSubtype="0" fill="hold" grpId="0" nodeType="afterEffect">
                                  <p:stCondLst>
                                    <p:cond delay="0"/>
                                  </p:stCondLst>
                                  <p:iterate type="lt">
                                    <p:tmPct val="5000"/>
                                  </p:iterate>
                                  <p:childTnLst>
                                    <p:set>
                                      <p:cBhvr>
                                        <p:cTn id="82" dur="1" fill="hold">
                                          <p:stCondLst>
                                            <p:cond delay="0"/>
                                          </p:stCondLst>
                                        </p:cTn>
                                        <p:tgtEl>
                                          <p:spTgt spid="51"/>
                                        </p:tgtEl>
                                        <p:attrNameLst>
                                          <p:attrName>style.visibility</p:attrName>
                                        </p:attrNameLst>
                                      </p:cBhvr>
                                      <p:to>
                                        <p:strVal val="visible"/>
                                      </p:to>
                                    </p:set>
                                    <p:anim calcmode="lin" valueType="num">
                                      <p:cBhvr>
                                        <p:cTn id="83" dur="2000" fill="hold"/>
                                        <p:tgtEl>
                                          <p:spTgt spid="51"/>
                                        </p:tgtEl>
                                        <p:attrNameLst>
                                          <p:attrName>ppt_w</p:attrName>
                                        </p:attrNameLst>
                                      </p:cBhvr>
                                      <p:tavLst>
                                        <p:tav tm="0">
                                          <p:val>
                                            <p:fltVal val="0"/>
                                          </p:val>
                                        </p:tav>
                                        <p:tav tm="100000">
                                          <p:val>
                                            <p:strVal val="#ppt_w"/>
                                          </p:val>
                                        </p:tav>
                                      </p:tavLst>
                                    </p:anim>
                                    <p:anim calcmode="lin" valueType="num">
                                      <p:cBhvr>
                                        <p:cTn id="84" dur="2000" fill="hold"/>
                                        <p:tgtEl>
                                          <p:spTgt spid="51"/>
                                        </p:tgtEl>
                                        <p:attrNameLst>
                                          <p:attrName>ppt_h</p:attrName>
                                        </p:attrNameLst>
                                      </p:cBhvr>
                                      <p:tavLst>
                                        <p:tav tm="0">
                                          <p:val>
                                            <p:fltVal val="0"/>
                                          </p:val>
                                        </p:tav>
                                        <p:tav tm="100000">
                                          <p:val>
                                            <p:strVal val="#ppt_h"/>
                                          </p:val>
                                        </p:tav>
                                      </p:tavLst>
                                    </p:anim>
                                    <p:anim calcmode="lin" valueType="num">
                                      <p:cBhvr>
                                        <p:cTn id="85" dur="2000" fill="hold"/>
                                        <p:tgtEl>
                                          <p:spTgt spid="51"/>
                                        </p:tgtEl>
                                        <p:attrNameLst>
                                          <p:attrName>style.rotation</p:attrName>
                                        </p:attrNameLst>
                                      </p:cBhvr>
                                      <p:tavLst>
                                        <p:tav tm="0">
                                          <p:val>
                                            <p:fltVal val="90"/>
                                          </p:val>
                                        </p:tav>
                                        <p:tav tm="100000">
                                          <p:val>
                                            <p:fltVal val="0"/>
                                          </p:val>
                                        </p:tav>
                                      </p:tavLst>
                                    </p:anim>
                                    <p:animEffect transition="in" filter="fade">
                                      <p:cBhvr>
                                        <p:cTn id="86"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28" grpId="0"/>
      <p:bldP spid="29" grpId="0"/>
      <p:bldP spid="51" grpId="0"/>
      <p:bldP spid="5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1"/>
                                          </p:val>
                                        </p:tav>
                                        <p:tav tm="100000">
                                          <p:val>
                                            <p:strVal val="#ppt_x"/>
                                          </p:val>
                                        </p:tav>
                                      </p:tavLst>
                                    </p:anim>
                                    <p:anim calcmode="lin" valueType="num">
                                      <p:cBhvr>
                                        <p:cTn id="9" dur="2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2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¿Carita feliz?</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1"/>
                                          </p:val>
                                        </p:tav>
                                        <p:tav tm="100000">
                                          <p:val>
                                            <p:strVal val="#ppt_x"/>
                                          </p:val>
                                        </p:tav>
                                      </p:tavLst>
                                    </p:anim>
                                    <p:anim calcmode="lin" valueType="num">
                                      <p:cBhvr>
                                        <p:cTn id="9" dur="2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t>A VER... ¿CÓMO TE LO DIGO?</a:t>
            </a:r>
            <a:br>
              <a:rPr lang="es-MX" dirty="0" smtClean="0"/>
            </a:b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925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COMUNICAR CON LENGUAJE NO VERBAL</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85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ver... ¿Cómo te lo digo?</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a:p>
        </p:txBody>
      </p:sp>
      <p:sp>
        <p:nvSpPr>
          <p:cNvPr id="6"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apreciar cómo los mensajes verbales se ven influidos según el modo en que se transmiten. Así, los participantes reconocerán que el tono de voz y los gestos son mecanismos de expresión que siempre generan un impacto en quien los escucha. Para ello, los aprendizajes esperados son:</a:t>
            </a:r>
          </a:p>
          <a:p>
            <a:pPr algn="just"/>
            <a:endParaRPr lang="es-MX" sz="1800" dirty="0" smtClean="0"/>
          </a:p>
          <a:p>
            <a:pPr lvl="1"/>
            <a:r>
              <a:rPr lang="es-MX" sz="2900" b="1" u="sng" dirty="0" smtClean="0"/>
              <a:t>Conocimiento</a:t>
            </a:r>
            <a:r>
              <a:rPr lang="es-MX" sz="2900" b="1" dirty="0" smtClean="0"/>
              <a:t>: </a:t>
            </a:r>
            <a:r>
              <a:rPr lang="es-MX" sz="2900" dirty="0" smtClean="0">
                <a:solidFill>
                  <a:schemeClr val="dk1"/>
                </a:solidFill>
              </a:rPr>
              <a:t>Comprender que, junto con los mensajes verbales, se expresan diversos sentimientos a través del tono de voz, de la expresión facial y de los gestos corporales.</a:t>
            </a:r>
          </a:p>
          <a:p>
            <a:pPr lvl="1" algn="just">
              <a:buNone/>
            </a:pPr>
            <a:endParaRPr lang="es-MX" sz="2900" b="1" u="sng" dirty="0" smtClean="0"/>
          </a:p>
          <a:p>
            <a:pPr lvl="1"/>
            <a:r>
              <a:rPr lang="es-MX" sz="2900" b="1" u="sng" dirty="0" smtClean="0"/>
              <a:t>Habilidad</a:t>
            </a:r>
            <a:r>
              <a:rPr lang="es-MX" sz="2900" b="1" dirty="0" smtClean="0"/>
              <a:t>: </a:t>
            </a:r>
            <a:r>
              <a:rPr lang="es-MX" sz="2900" dirty="0" smtClean="0">
                <a:solidFill>
                  <a:schemeClr val="dk1"/>
                </a:solidFill>
              </a:rPr>
              <a:t>Ajustar la coherencia entre los mensajes emitidos verbalmente, con aquellos que se entregan a través del lenguaje corporal.</a:t>
            </a:r>
          </a:p>
          <a:p>
            <a:pPr lvl="1" algn="just">
              <a:buNone/>
            </a:pPr>
            <a:endParaRPr lang="es-MX" sz="2900" b="1" u="sng" dirty="0" smtClean="0"/>
          </a:p>
          <a:p>
            <a:pPr lvl="1"/>
            <a:r>
              <a:rPr lang="es-MX" sz="2900" b="1" u="sng" dirty="0" smtClean="0"/>
              <a:t>Actitud</a:t>
            </a:r>
            <a:r>
              <a:rPr lang="es-MX" sz="2900" b="1" dirty="0" smtClean="0"/>
              <a:t>: </a:t>
            </a:r>
            <a:r>
              <a:rPr lang="es-MX" sz="2900" dirty="0" smtClean="0">
                <a:solidFill>
                  <a:schemeClr val="dk1"/>
                </a:solidFill>
              </a:rPr>
              <a:t>Cuidar que las palabras, gestos y tono de voz entreguen el mismo mensaje y estar atento a los impactos que estos mensajes producen en el interlocutor.</a:t>
            </a:r>
          </a:p>
          <a:p>
            <a:pPr lvl="1" algn="just">
              <a:buNone/>
            </a:pPr>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6">
                                            <p:txEl>
                                              <p:pRg st="0" end="0"/>
                                            </p:txEl>
                                          </p:spTgt>
                                        </p:tgtEl>
                                      </p:cBhvr>
                                    </p:animEffect>
                                  </p:childTnLst>
                                </p:cTn>
                              </p:par>
                            </p:childTnLst>
                          </p:cTn>
                        </p:par>
                        <p:par>
                          <p:cTn id="12" fill="hold">
                            <p:stCondLst>
                              <p:cond delay="26800"/>
                            </p:stCondLst>
                            <p:childTnLst>
                              <p:par>
                                <p:cTn id="13" presetID="29"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p:cTn id="15" dur="2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6">
                                            <p:txEl>
                                              <p:pRg st="2" end="2"/>
                                            </p:txEl>
                                          </p:spTgt>
                                        </p:tgtEl>
                                      </p:cBhvr>
                                    </p:animEffect>
                                  </p:childTnLst>
                                </p:cTn>
                              </p:par>
                            </p:childTnLst>
                          </p:cTn>
                        </p:par>
                        <p:par>
                          <p:cTn id="18" fill="hold">
                            <p:stCondLst>
                              <p:cond delay="28800"/>
                            </p:stCondLst>
                            <p:childTnLst>
                              <p:par>
                                <p:cTn id="19" presetID="29" presetClass="entr" presetSubtype="0" fill="hold" nodeType="after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p:cTn id="21" dur="2000" fill="hold"/>
                                        <p:tgtEl>
                                          <p:spTgt spid="6">
                                            <p:txEl>
                                              <p:pRg st="4" end="4"/>
                                            </p:txEl>
                                          </p:spTgt>
                                        </p:tgtEl>
                                        <p:attrNameLst>
                                          <p:attrName>ppt_x</p:attrName>
                                        </p:attrNameLst>
                                      </p:cBhvr>
                                      <p:tavLst>
                                        <p:tav tm="0">
                                          <p:val>
                                            <p:strVal val="#ppt_x-.2"/>
                                          </p:val>
                                        </p:tav>
                                        <p:tav tm="100000">
                                          <p:val>
                                            <p:strVal val="#ppt_x"/>
                                          </p:val>
                                        </p:tav>
                                      </p:tavLst>
                                    </p:anim>
                                    <p:anim calcmode="lin" valueType="num">
                                      <p:cBhvr>
                                        <p:cTn id="22" dur="2000" fill="hold"/>
                                        <p:tgtEl>
                                          <p:spTgt spid="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6">
                                            <p:txEl>
                                              <p:pRg st="4" end="4"/>
                                            </p:txEl>
                                          </p:spTgt>
                                        </p:tgtEl>
                                      </p:cBhvr>
                                    </p:animEffect>
                                  </p:childTnLst>
                                </p:cTn>
                              </p:par>
                            </p:childTnLst>
                          </p:cTn>
                        </p:par>
                        <p:par>
                          <p:cTn id="24" fill="hold">
                            <p:stCondLst>
                              <p:cond delay="30800"/>
                            </p:stCondLst>
                            <p:childTnLst>
                              <p:par>
                                <p:cTn id="25" presetID="29" presetClass="entr" presetSubtype="0" fill="hold" nodeType="after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 calcmode="lin" valueType="num">
                                      <p:cBhvr>
                                        <p:cTn id="27" dur="2000" fill="hold"/>
                                        <p:tgtEl>
                                          <p:spTgt spid="6">
                                            <p:txEl>
                                              <p:pRg st="6" end="6"/>
                                            </p:txEl>
                                          </p:spTgt>
                                        </p:tgtEl>
                                        <p:attrNameLst>
                                          <p:attrName>ppt_x</p:attrName>
                                        </p:attrNameLst>
                                      </p:cBhvr>
                                      <p:tavLst>
                                        <p:tav tm="0">
                                          <p:val>
                                            <p:strVal val="#ppt_x-.2"/>
                                          </p:val>
                                        </p:tav>
                                        <p:tav tm="100000">
                                          <p:val>
                                            <p:strVal val="#ppt_x"/>
                                          </p:val>
                                        </p:tav>
                                      </p:tavLst>
                                    </p:anim>
                                    <p:anim calcmode="lin" valueType="num">
                                      <p:cBhvr>
                                        <p:cTn id="28" dur="2000" fill="hold"/>
                                        <p:tgtEl>
                                          <p:spTgt spid="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94122"/>
          </a:xfrm>
        </p:spPr>
        <p:txBody>
          <a:bodyPr/>
          <a:lstStyle/>
          <a:p>
            <a:r>
              <a:rPr lang="es-MX" dirty="0" smtClean="0"/>
              <a:t>A ver... ¿Cómo te lo digo?</a:t>
            </a:r>
            <a:endParaRPr lang="es-ES" dirty="0"/>
          </a:p>
        </p:txBody>
      </p:sp>
      <p:sp>
        <p:nvSpPr>
          <p:cNvPr id="3" name="2 Marcador de contenido"/>
          <p:cNvSpPr>
            <a:spLocks noGrp="1"/>
          </p:cNvSpPr>
          <p:nvPr>
            <p:ph idx="1"/>
          </p:nvPr>
        </p:nvSpPr>
        <p:spPr>
          <a:xfrm>
            <a:off x="467544" y="1484785"/>
            <a:ext cx="8229600" cy="2304256"/>
          </a:xfrm>
        </p:spPr>
        <p:txBody>
          <a:bodyPr>
            <a:noAutofit/>
          </a:bodyPr>
          <a:lstStyle/>
          <a:p>
            <a:r>
              <a:rPr lang="es-MX" sz="1800" dirty="0" smtClean="0"/>
              <a:t>Uno de los factores que influye en nuestra comunicación es el tono de voz. Un mismo mensaje verbal puede resultar muy distinto si se dice de manera cariñosa o agresiva, de manera directa o irónica. Decirle a un hijo, por ejemplo, en tono de cariño ¡qué tonto eres!, suena diametralmente distinto que decírselo en tono de burla o de descalificación en medio de una discusión.</a:t>
            </a:r>
          </a:p>
          <a:p>
            <a:endParaRPr lang="es-ES" sz="1800" dirty="0" smtClean="0"/>
          </a:p>
          <a:p>
            <a:endParaRPr lang="es-ES"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a:p>
        </p:txBody>
      </p:sp>
      <p:pic>
        <p:nvPicPr>
          <p:cNvPr id="74754" name="Picture 2" descr="emociones,hombres,miedos,personas,temeroso"/>
          <p:cNvPicPr>
            <a:picLocks noChangeAspect="1" noChangeArrowheads="1"/>
          </p:cNvPicPr>
          <p:nvPr/>
        </p:nvPicPr>
        <p:blipFill>
          <a:blip r:embed="rId3" cstate="print"/>
          <a:srcRect/>
          <a:stretch>
            <a:fillRect/>
          </a:stretch>
        </p:blipFill>
        <p:spPr bwMode="auto">
          <a:xfrm>
            <a:off x="1115616" y="3717032"/>
            <a:ext cx="2231529" cy="2231529"/>
          </a:xfrm>
          <a:prstGeom prst="rect">
            <a:avLst/>
          </a:prstGeom>
          <a:noFill/>
        </p:spPr>
      </p:pic>
      <p:pic>
        <p:nvPicPr>
          <p:cNvPr id="74756" name="Picture 4" descr="emociones,mujeres,personas,silbido,sobrecogido"/>
          <p:cNvPicPr>
            <a:picLocks noChangeAspect="1" noChangeArrowheads="1"/>
          </p:cNvPicPr>
          <p:nvPr/>
        </p:nvPicPr>
        <p:blipFill>
          <a:blip r:embed="rId4" cstate="print"/>
          <a:srcRect/>
          <a:stretch>
            <a:fillRect/>
          </a:stretch>
        </p:blipFill>
        <p:spPr bwMode="auto">
          <a:xfrm>
            <a:off x="3419872" y="3717032"/>
            <a:ext cx="2447553" cy="2447553"/>
          </a:xfrm>
          <a:prstGeom prst="rect">
            <a:avLst/>
          </a:prstGeom>
          <a:noFill/>
        </p:spPr>
      </p:pic>
      <p:pic>
        <p:nvPicPr>
          <p:cNvPr id="74758" name="Picture 6" descr="emociones,hombres,personas,sorpresas,traumas"/>
          <p:cNvPicPr>
            <a:picLocks noChangeAspect="1" noChangeArrowheads="1"/>
          </p:cNvPicPr>
          <p:nvPr/>
        </p:nvPicPr>
        <p:blipFill>
          <a:blip r:embed="rId5" cstate="print"/>
          <a:srcRect/>
          <a:stretch>
            <a:fillRect/>
          </a:stretch>
        </p:blipFill>
        <p:spPr bwMode="auto">
          <a:xfrm>
            <a:off x="6156176" y="3573016"/>
            <a:ext cx="2375545" cy="2375545"/>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lstStyle/>
          <a:p>
            <a:r>
              <a:rPr lang="es-MX" dirty="0" smtClean="0"/>
              <a:t>A ver... ¿Cómo te lo digo?</a:t>
            </a:r>
            <a:endParaRPr lang="es-ES" dirty="0"/>
          </a:p>
        </p:txBody>
      </p:sp>
      <p:sp>
        <p:nvSpPr>
          <p:cNvPr id="3" name="2 Marcador de contenido"/>
          <p:cNvSpPr>
            <a:spLocks noGrp="1"/>
          </p:cNvSpPr>
          <p:nvPr>
            <p:ph idx="1"/>
          </p:nvPr>
        </p:nvSpPr>
        <p:spPr>
          <a:xfrm>
            <a:off x="467544" y="1484785"/>
            <a:ext cx="8229600" cy="2880319"/>
          </a:xfrm>
        </p:spPr>
        <p:txBody>
          <a:bodyPr>
            <a:normAutofit fontScale="70000" lnSpcReduction="20000"/>
          </a:bodyPr>
          <a:lstStyle/>
          <a:p>
            <a:r>
              <a:rPr lang="es-MX" dirty="0" smtClean="0"/>
              <a:t>Así, también, si un jefe debe amonestar a un subordinado, deberá hacerlo ocupando un tono de voz formal y serio, que denote la gravedad de la situación. Igual cosa se pudiera apreciar en los movimientos de manos, mirada, forma de sentarse y otras posturas, siendo todas ellas formas de transmitir mensajes llenos de contenidos.</a:t>
            </a:r>
          </a:p>
          <a:p>
            <a:endParaRPr lang="es-ES" dirty="0" smtClean="0"/>
          </a:p>
          <a:p>
            <a:pPr>
              <a:buNone/>
            </a:pPr>
            <a:endParaRPr lang="es-ES" dirty="0" smtClean="0"/>
          </a:p>
          <a:p>
            <a:pPr>
              <a:buNone/>
            </a:pP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a:p>
        </p:txBody>
      </p:sp>
      <p:pic>
        <p:nvPicPr>
          <p:cNvPr id="72706" name="Picture 2" descr="dólares,efectivo,empresas,hacer presupuestos,hombres,metáforas,mirar por el dinero,personas"/>
          <p:cNvPicPr>
            <a:picLocks noChangeAspect="1" noChangeArrowheads="1"/>
          </p:cNvPicPr>
          <p:nvPr/>
        </p:nvPicPr>
        <p:blipFill>
          <a:blip r:embed="rId3" cstate="print"/>
          <a:srcRect/>
          <a:stretch>
            <a:fillRect/>
          </a:stretch>
        </p:blipFill>
        <p:spPr bwMode="auto">
          <a:xfrm>
            <a:off x="4067943" y="3789039"/>
            <a:ext cx="2520281" cy="2520281"/>
          </a:xfrm>
          <a:prstGeom prst="rect">
            <a:avLst/>
          </a:prstGeom>
          <a:noFill/>
        </p:spPr>
      </p:pic>
      <p:cxnSp>
        <p:nvCxnSpPr>
          <p:cNvPr id="8" name="7 Conector recto de flecha"/>
          <p:cNvCxnSpPr/>
          <p:nvPr/>
        </p:nvCxnSpPr>
        <p:spPr>
          <a:xfrm>
            <a:off x="5724128" y="4365104"/>
            <a:ext cx="1656184"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9 Conector recto de flecha"/>
          <p:cNvCxnSpPr/>
          <p:nvPr/>
        </p:nvCxnSpPr>
        <p:spPr>
          <a:xfrm>
            <a:off x="6300192" y="5589240"/>
            <a:ext cx="1224136"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a:off x="6444208" y="5013176"/>
            <a:ext cx="1008112"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CuadroTexto"/>
          <p:cNvSpPr txBox="1"/>
          <p:nvPr/>
        </p:nvSpPr>
        <p:spPr>
          <a:xfrm>
            <a:off x="7452320" y="4365104"/>
            <a:ext cx="1296144" cy="369332"/>
          </a:xfrm>
          <a:prstGeom prst="rect">
            <a:avLst/>
          </a:prstGeom>
          <a:noFill/>
        </p:spPr>
        <p:txBody>
          <a:bodyPr wrap="square" rtlCol="0">
            <a:spAutoFit/>
          </a:bodyPr>
          <a:lstStyle/>
          <a:p>
            <a:r>
              <a:rPr lang="es-MX" dirty="0" smtClean="0"/>
              <a:t>Mirada</a:t>
            </a:r>
            <a:endParaRPr lang="es-MX" dirty="0"/>
          </a:p>
        </p:txBody>
      </p:sp>
      <p:sp>
        <p:nvSpPr>
          <p:cNvPr id="14" name="13 CuadroTexto"/>
          <p:cNvSpPr txBox="1"/>
          <p:nvPr/>
        </p:nvSpPr>
        <p:spPr>
          <a:xfrm>
            <a:off x="7596336" y="5013176"/>
            <a:ext cx="1080120" cy="369332"/>
          </a:xfrm>
          <a:prstGeom prst="rect">
            <a:avLst/>
          </a:prstGeom>
          <a:noFill/>
        </p:spPr>
        <p:txBody>
          <a:bodyPr wrap="square" rtlCol="0">
            <a:spAutoFit/>
          </a:bodyPr>
          <a:lstStyle/>
          <a:p>
            <a:r>
              <a:rPr lang="es-MX" dirty="0" smtClean="0"/>
              <a:t>Postura</a:t>
            </a:r>
            <a:endParaRPr lang="es-MX" dirty="0"/>
          </a:p>
        </p:txBody>
      </p:sp>
      <p:sp>
        <p:nvSpPr>
          <p:cNvPr id="15" name="14 CuadroTexto"/>
          <p:cNvSpPr txBox="1"/>
          <p:nvPr/>
        </p:nvSpPr>
        <p:spPr>
          <a:xfrm>
            <a:off x="7596336" y="5517232"/>
            <a:ext cx="1403648" cy="646331"/>
          </a:xfrm>
          <a:prstGeom prst="rect">
            <a:avLst/>
          </a:prstGeom>
          <a:noFill/>
        </p:spPr>
        <p:txBody>
          <a:bodyPr wrap="square" rtlCol="0">
            <a:spAutoFit/>
          </a:bodyPr>
          <a:lstStyle/>
          <a:p>
            <a:r>
              <a:rPr lang="es-MX" dirty="0" smtClean="0"/>
              <a:t>Movimiento de manos</a:t>
            </a:r>
            <a:endParaRPr lang="es-MX"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ver... ¿Cómo te lo digo?</a:t>
            </a:r>
            <a:endParaRPr lang="es-ES" dirty="0"/>
          </a:p>
        </p:txBody>
      </p:sp>
      <p:sp>
        <p:nvSpPr>
          <p:cNvPr id="3" name="2 Marcador de contenido"/>
          <p:cNvSpPr>
            <a:spLocks noGrp="1"/>
          </p:cNvSpPr>
          <p:nvPr>
            <p:ph idx="1"/>
          </p:nvPr>
        </p:nvSpPr>
        <p:spPr>
          <a:xfrm>
            <a:off x="107504" y="1484784"/>
            <a:ext cx="4824536" cy="4741987"/>
          </a:xfrm>
        </p:spPr>
        <p:txBody>
          <a:bodyPr>
            <a:normAutofit fontScale="92500" lnSpcReduction="20000"/>
          </a:bodyPr>
          <a:lstStyle/>
          <a:p>
            <a:r>
              <a:rPr lang="es-MX" sz="2800" dirty="0" smtClean="0"/>
              <a:t>Se podría concluir que, si bien las palabras son capaces de expresar un mensaje claramente, éste se puede ver muy alterado o cambiado dependiendo del tono de voz, de la expresión facial y de las posturas corporales que ocupe la persona que lo emite. </a:t>
            </a:r>
          </a:p>
          <a:p>
            <a:endParaRPr lang="es-MX" sz="2800" dirty="0" smtClean="0"/>
          </a:p>
          <a:p>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a:p>
        </p:txBody>
      </p:sp>
      <p:pic>
        <p:nvPicPr>
          <p:cNvPr id="7" name="Picture 2"/>
          <p:cNvPicPr>
            <a:picLocks noChangeAspect="1" noChangeArrowheads="1"/>
          </p:cNvPicPr>
          <p:nvPr/>
        </p:nvPicPr>
        <p:blipFill>
          <a:blip r:embed="rId3" cstate="print"/>
          <a:srcRect/>
          <a:stretch>
            <a:fillRect/>
          </a:stretch>
        </p:blipFill>
        <p:spPr bwMode="auto">
          <a:xfrm>
            <a:off x="4932040" y="2636912"/>
            <a:ext cx="4016011" cy="23729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ver... ¿Cómo te lo digo?</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a:p>
        </p:txBody>
      </p:sp>
      <p:sp>
        <p:nvSpPr>
          <p:cNvPr id="5" name="2 Marcador de contenido"/>
          <p:cNvSpPr>
            <a:spLocks noGrp="1"/>
          </p:cNvSpPr>
          <p:nvPr>
            <p:ph idx="1"/>
          </p:nvPr>
        </p:nvSpPr>
        <p:spPr/>
        <p:txBody>
          <a:bodyPr>
            <a:normAutofit/>
          </a:bodyPr>
          <a:lstStyle/>
          <a:p>
            <a:pPr algn="just">
              <a:buNone/>
            </a:pPr>
            <a:r>
              <a:rPr lang="es-MX" sz="2400" dirty="0" smtClean="0"/>
              <a:t>Descripción de la actividad.</a:t>
            </a:r>
          </a:p>
          <a:p>
            <a:pPr lvl="1"/>
            <a:r>
              <a:rPr lang="es-MX" sz="2000" dirty="0" smtClean="0"/>
              <a:t>Los participantes deberán realizar el montaje de una pequeña obra de teatro que simula situaciones propias de una empresa. Los actores principales dirán sus parlamentos de tres maneras distintas (forma tímida, agresiva y directa) y el grupo de observadores deberá registrar las diferentes reacciones que estas formas producen en los demás actores.</a:t>
            </a:r>
          </a:p>
          <a:p>
            <a:pPr lvl="1">
              <a:buNone/>
            </a:pP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29" presetClass="entr" presetSubtype="0" fill="hold"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2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2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a:buNone/>
            </a:pPr>
            <a:r>
              <a:rPr lang="es-ES" b="1" dirty="0" smtClean="0"/>
              <a:t>Sección  1</a:t>
            </a:r>
          </a:p>
          <a:p>
            <a:r>
              <a:rPr lang="es-ES" dirty="0" smtClean="0"/>
              <a:t>Preparación de representaciones teatrales.</a:t>
            </a:r>
          </a:p>
          <a:p>
            <a:pPr algn="r">
              <a:buNone/>
            </a:pPr>
            <a:endParaRPr lang="es-ES" dirty="0" smtClean="0"/>
          </a:p>
          <a:p>
            <a:pPr algn="r">
              <a:buNone/>
            </a:pPr>
            <a:endParaRPr lang="es-ES" dirty="0" smtClean="0"/>
          </a:p>
          <a:p>
            <a:pPr algn="r">
              <a:buNone/>
            </a:pPr>
            <a:r>
              <a:rPr lang="es-ES" dirty="0" smtClean="0"/>
              <a:t>30 minutos.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a:p>
        </p:txBody>
      </p:sp>
      <p:sp>
        <p:nvSpPr>
          <p:cNvPr id="5" name="1 Título"/>
          <p:cNvSpPr>
            <a:spLocks noGrp="1"/>
          </p:cNvSpPr>
          <p:nvPr>
            <p:ph type="title"/>
          </p:nvPr>
        </p:nvSpPr>
        <p:spPr/>
        <p:txBody>
          <a:bodyPr/>
          <a:lstStyle/>
          <a:p>
            <a:r>
              <a:rPr lang="es-MX" dirty="0" smtClean="0"/>
              <a:t>A ver... ¿Cómo te lo digo?</a:t>
            </a:r>
            <a:endParaRPr lang="es-ES" dirty="0"/>
          </a:p>
        </p:txBody>
      </p:sp>
      <p:pic>
        <p:nvPicPr>
          <p:cNvPr id="6" name="Picture 2" descr="C:\Documents and Settings\josecruz.guzman\Configuración local\Archivos temporales de Internet\Content.IE5\9EHQH2QI\MC900294348[1].wmf"/>
          <p:cNvPicPr>
            <a:picLocks noChangeAspect="1" noChangeArrowheads="1"/>
          </p:cNvPicPr>
          <p:nvPr/>
        </p:nvPicPr>
        <p:blipFill>
          <a:blip r:embed="rId3" cstate="print"/>
          <a:srcRect/>
          <a:stretch>
            <a:fillRect/>
          </a:stretch>
        </p:blipFill>
        <p:spPr bwMode="auto">
          <a:xfrm>
            <a:off x="3419872" y="3284984"/>
            <a:ext cx="2088232" cy="25013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2000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anim calcmode="lin" valueType="num">
                                      <p:cBhvr>
                                        <p:cTn id="9" dur="3000" fill="hold"/>
                                        <p:tgtEl>
                                          <p:spTgt spid="6"/>
                                        </p:tgtEl>
                                        <p:attrNameLst>
                                          <p:attrName>style.rotation</p:attrName>
                                        </p:attrNameLst>
                                      </p:cBhvr>
                                      <p:tavLst>
                                        <p:tav tm="0">
                                          <p:val>
                                            <p:fltVal val="90"/>
                                          </p:val>
                                        </p:tav>
                                        <p:tav tm="100000">
                                          <p:val>
                                            <p:fltVal val="0"/>
                                          </p:val>
                                        </p:tav>
                                      </p:tavLst>
                                    </p:anim>
                                    <p:animEffect transition="in" filter="fade">
                                      <p:cBhvr>
                                        <p:cTn id="10"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ver... ¿Cómo te lo digo?</a:t>
            </a:r>
            <a:endParaRPr lang="es-ES" dirty="0"/>
          </a:p>
        </p:txBody>
      </p:sp>
      <p:sp>
        <p:nvSpPr>
          <p:cNvPr id="3" name="2 Marcador de contenido"/>
          <p:cNvSpPr>
            <a:spLocks noGrp="1"/>
          </p:cNvSpPr>
          <p:nvPr>
            <p:ph idx="1"/>
          </p:nvPr>
        </p:nvSpPr>
        <p:spPr/>
        <p:txBody>
          <a:bodyPr/>
          <a:lstStyle/>
          <a:p>
            <a:pPr>
              <a:buNone/>
            </a:pPr>
            <a:r>
              <a:rPr lang="es-ES" b="1" dirty="0" smtClean="0"/>
              <a:t>Sección  2</a:t>
            </a:r>
          </a:p>
          <a:p>
            <a:r>
              <a:rPr lang="es-ES" dirty="0" smtClean="0"/>
              <a:t>Escenificación de representaciones teatrales.</a:t>
            </a:r>
          </a:p>
          <a:p>
            <a:pPr algn="r">
              <a:buNone/>
            </a:pPr>
            <a:endParaRPr lang="es-ES" dirty="0" smtClean="0"/>
          </a:p>
          <a:p>
            <a:pPr algn="r">
              <a:buNone/>
            </a:pPr>
            <a:endParaRPr lang="es-ES" dirty="0" smtClean="0"/>
          </a:p>
          <a:p>
            <a:pPr algn="r">
              <a:buNone/>
            </a:pPr>
            <a:r>
              <a:rPr lang="es-ES" dirty="0" smtClean="0"/>
              <a:t>45 minutos.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a:p>
        </p:txBody>
      </p:sp>
      <p:pic>
        <p:nvPicPr>
          <p:cNvPr id="5" name="Picture 2" descr="C:\Documents and Settings\josecruz.guzman\Configuración local\Archivos temporales de Internet\Content.IE5\9EHQH2QI\MC900294348[1].wmf"/>
          <p:cNvPicPr>
            <a:picLocks noChangeAspect="1" noChangeArrowheads="1"/>
          </p:cNvPicPr>
          <p:nvPr/>
        </p:nvPicPr>
        <p:blipFill>
          <a:blip r:embed="rId3" cstate="print"/>
          <a:srcRect/>
          <a:stretch>
            <a:fillRect/>
          </a:stretch>
        </p:blipFill>
        <p:spPr bwMode="auto">
          <a:xfrm>
            <a:off x="3419872" y="3284984"/>
            <a:ext cx="2088232" cy="25013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2000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ppt_w</p:attrName>
                                        </p:attrNameLst>
                                      </p:cBhvr>
                                      <p:tavLst>
                                        <p:tav tm="0">
                                          <p:val>
                                            <p:fltVal val="0"/>
                                          </p:val>
                                        </p:tav>
                                        <p:tav tm="100000">
                                          <p:val>
                                            <p:strVal val="#ppt_w"/>
                                          </p:val>
                                        </p:tav>
                                      </p:tavLst>
                                    </p:anim>
                                    <p:anim calcmode="lin" valueType="num">
                                      <p:cBhvr>
                                        <p:cTn id="8" dur="3000" fill="hold"/>
                                        <p:tgtEl>
                                          <p:spTgt spid="5"/>
                                        </p:tgtEl>
                                        <p:attrNameLst>
                                          <p:attrName>ppt_h</p:attrName>
                                        </p:attrNameLst>
                                      </p:cBhvr>
                                      <p:tavLst>
                                        <p:tav tm="0">
                                          <p:val>
                                            <p:fltVal val="0"/>
                                          </p:val>
                                        </p:tav>
                                        <p:tav tm="100000">
                                          <p:val>
                                            <p:strVal val="#ppt_h"/>
                                          </p:val>
                                        </p:tav>
                                      </p:tavLst>
                                    </p:anim>
                                    <p:anim calcmode="lin" valueType="num">
                                      <p:cBhvr>
                                        <p:cTn id="9" dur="3000" fill="hold"/>
                                        <p:tgtEl>
                                          <p:spTgt spid="5"/>
                                        </p:tgtEl>
                                        <p:attrNameLst>
                                          <p:attrName>style.rotation</p:attrName>
                                        </p:attrNameLst>
                                      </p:cBhvr>
                                      <p:tavLst>
                                        <p:tav tm="0">
                                          <p:val>
                                            <p:fltVal val="90"/>
                                          </p:val>
                                        </p:tav>
                                        <p:tav tm="100000">
                                          <p:val>
                                            <p:fltVal val="0"/>
                                          </p:val>
                                        </p:tav>
                                      </p:tavLst>
                                    </p:anim>
                                    <p:animEffect transition="in" filter="fade">
                                      <p:cBhvr>
                                        <p:cTn id="10"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400" dirty="0" smtClean="0"/>
              <a:t>Modelo de competencias de productividad y empleabilidad</a:t>
            </a:r>
            <a:endParaRPr lang="es-MX" sz="2400" dirty="0"/>
          </a:p>
        </p:txBody>
      </p:sp>
      <p:sp>
        <p:nvSpPr>
          <p:cNvPr id="4" name="3 Rectángulo redondeado"/>
          <p:cNvSpPr/>
          <p:nvPr/>
        </p:nvSpPr>
        <p:spPr>
          <a:xfrm>
            <a:off x="3995936" y="1484784"/>
            <a:ext cx="2124534" cy="766942"/>
          </a:xfrm>
          <a:prstGeom prst="roundRect">
            <a:avLst/>
          </a:prstGeom>
          <a:solidFill>
            <a:srgbClr val="76923C"/>
          </a:solidFill>
          <a:ln>
            <a:solidFill>
              <a:srgbClr val="76923C"/>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Comunicación</a:t>
            </a:r>
            <a:endParaRPr lang="es-MX" sz="1400" b="1" dirty="0">
              <a:solidFill>
                <a:schemeClr val="bg1"/>
              </a:solidFill>
              <a:effectLst>
                <a:outerShdw blurRad="38100" dist="38100" dir="2700000" algn="tl">
                  <a:srgbClr val="000000">
                    <a:alpha val="43137"/>
                  </a:srgbClr>
                </a:outerShdw>
              </a:effectLst>
            </a:endParaRPr>
          </a:p>
        </p:txBody>
      </p:sp>
      <p:sp>
        <p:nvSpPr>
          <p:cNvPr id="5" name="4 Rectángulo redondeado"/>
          <p:cNvSpPr/>
          <p:nvPr/>
        </p:nvSpPr>
        <p:spPr>
          <a:xfrm>
            <a:off x="6084168" y="2780928"/>
            <a:ext cx="2124534" cy="766942"/>
          </a:xfrm>
          <a:prstGeom prst="roundRect">
            <a:avLst/>
          </a:prstGeom>
          <a:solidFill>
            <a:srgbClr val="FFC000"/>
          </a:solidFill>
          <a:ln>
            <a:solidFill>
              <a:srgbClr val="FFC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tx1"/>
                </a:solidFill>
                <a:effectLst>
                  <a:outerShdw blurRad="38100" dist="38100" dir="2700000" algn="tl">
                    <a:srgbClr val="000000">
                      <a:alpha val="43137"/>
                    </a:srgbClr>
                  </a:outerShdw>
                </a:effectLst>
              </a:rPr>
              <a:t>Iniciativa y emprendimiento</a:t>
            </a:r>
            <a:endParaRPr lang="es-MX" sz="1400" b="1" dirty="0">
              <a:solidFill>
                <a:schemeClr val="tx1"/>
              </a:solidFill>
              <a:effectLst>
                <a:outerShdw blurRad="38100" dist="38100" dir="2700000" algn="tl">
                  <a:srgbClr val="000000">
                    <a:alpha val="43137"/>
                  </a:srgbClr>
                </a:outerShdw>
              </a:effectLst>
            </a:endParaRPr>
          </a:p>
        </p:txBody>
      </p:sp>
      <p:sp>
        <p:nvSpPr>
          <p:cNvPr id="6" name="5 Rectángulo redondeado"/>
          <p:cNvSpPr/>
          <p:nvPr/>
        </p:nvSpPr>
        <p:spPr>
          <a:xfrm>
            <a:off x="6084168" y="4293096"/>
            <a:ext cx="2124534" cy="766942"/>
          </a:xfrm>
          <a:prstGeom prst="roundRect">
            <a:avLst/>
          </a:prstGeom>
          <a:solidFill>
            <a:srgbClr val="A50021"/>
          </a:solidFill>
          <a:ln>
            <a:solidFill>
              <a:srgbClr val="A5002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chemeClr val="bg1">
                      <a:alpha val="43000"/>
                    </a:schemeClr>
                  </a:outerShdw>
                </a:effectLst>
              </a:rPr>
              <a:t>Planeación y gestión de proyectos</a:t>
            </a:r>
            <a:endParaRPr lang="es-MX" sz="1400" b="1" dirty="0">
              <a:solidFill>
                <a:schemeClr val="bg1"/>
              </a:solidFill>
              <a:effectLst>
                <a:outerShdw blurRad="38100" dist="38100" dir="2700000" algn="tl">
                  <a:schemeClr val="bg1">
                    <a:alpha val="43000"/>
                  </a:schemeClr>
                </a:outerShdw>
              </a:effectLst>
            </a:endParaRPr>
          </a:p>
        </p:txBody>
      </p:sp>
      <p:sp>
        <p:nvSpPr>
          <p:cNvPr id="7" name="6 Rectángulo redondeado"/>
          <p:cNvSpPr/>
          <p:nvPr/>
        </p:nvSpPr>
        <p:spPr>
          <a:xfrm>
            <a:off x="4716016" y="5445224"/>
            <a:ext cx="2124534" cy="766942"/>
          </a:xfrm>
          <a:prstGeom prst="roundRect">
            <a:avLst/>
          </a:prstGeom>
          <a:solidFill>
            <a:srgbClr val="E46C0A">
              <a:alpha val="80000"/>
            </a:srgbClr>
          </a:solidFill>
          <a:ln>
            <a:solidFill>
              <a:srgbClr val="E46C0A"/>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Trabajo en equipo</a:t>
            </a:r>
            <a:endParaRPr lang="es-MX" sz="1400" b="1" dirty="0">
              <a:solidFill>
                <a:schemeClr val="bg1"/>
              </a:solidFill>
              <a:effectLst>
                <a:outerShdw blurRad="38100" dist="38100" dir="2700000" algn="tl">
                  <a:srgbClr val="000000">
                    <a:alpha val="43137"/>
                  </a:srgbClr>
                </a:outerShdw>
              </a:effectLst>
            </a:endParaRPr>
          </a:p>
        </p:txBody>
      </p:sp>
      <p:sp>
        <p:nvSpPr>
          <p:cNvPr id="8" name="7 Rectángulo redondeado"/>
          <p:cNvSpPr/>
          <p:nvPr/>
        </p:nvSpPr>
        <p:spPr>
          <a:xfrm>
            <a:off x="1475656" y="5157192"/>
            <a:ext cx="2124534" cy="766942"/>
          </a:xfrm>
          <a:prstGeom prst="roundRect">
            <a:avLst/>
          </a:prstGeom>
          <a:solidFill>
            <a:srgbClr val="0070C0"/>
          </a:solidFill>
          <a:ln>
            <a:solidFill>
              <a:srgbClr val="0070C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Efectividad personal</a:t>
            </a:r>
            <a:endParaRPr lang="es-MX" sz="1400" b="1" dirty="0">
              <a:solidFill>
                <a:schemeClr val="bg1"/>
              </a:solidFill>
              <a:effectLst>
                <a:outerShdw blurRad="38100" dist="38100" dir="2700000" algn="tl">
                  <a:srgbClr val="000000">
                    <a:alpha val="43137"/>
                  </a:srgbClr>
                </a:outerShdw>
              </a:effectLst>
            </a:endParaRPr>
          </a:p>
        </p:txBody>
      </p:sp>
      <p:sp>
        <p:nvSpPr>
          <p:cNvPr id="9" name="8 Rectángulo redondeado"/>
          <p:cNvSpPr/>
          <p:nvPr/>
        </p:nvSpPr>
        <p:spPr>
          <a:xfrm>
            <a:off x="1187624" y="2132856"/>
            <a:ext cx="2124534" cy="766942"/>
          </a:xfrm>
          <a:prstGeom prst="roundRect">
            <a:avLst/>
          </a:prstGeom>
          <a:solidFill>
            <a:srgbClr val="996605"/>
          </a:solidFill>
          <a:ln>
            <a:solidFill>
              <a:srgbClr val="996605"/>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Resolución de problemas</a:t>
            </a:r>
            <a:endParaRPr lang="es-MX" sz="1400" b="1" dirty="0">
              <a:solidFill>
                <a:schemeClr val="bg1"/>
              </a:solidFill>
              <a:effectLst>
                <a:outerShdw blurRad="38100" dist="38100" dir="2700000" algn="tl">
                  <a:srgbClr val="000000">
                    <a:alpha val="43137"/>
                  </a:srgbClr>
                </a:outerShdw>
              </a:effectLst>
            </a:endParaRPr>
          </a:p>
        </p:txBody>
      </p:sp>
      <p:sp>
        <p:nvSpPr>
          <p:cNvPr id="10" name="9 Rectángulo redondeado"/>
          <p:cNvSpPr/>
          <p:nvPr/>
        </p:nvSpPr>
        <p:spPr>
          <a:xfrm>
            <a:off x="755576" y="3573016"/>
            <a:ext cx="2124534" cy="766942"/>
          </a:xfrm>
          <a:prstGeom prst="roundRect">
            <a:avLst/>
          </a:prstGeom>
          <a:solidFill>
            <a:srgbClr val="FF0000"/>
          </a:solidFill>
          <a:ln>
            <a:solidFill>
              <a:srgbClr val="FF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Aprender a aprender</a:t>
            </a:r>
          </a:p>
        </p:txBody>
      </p:sp>
      <p:sp>
        <p:nvSpPr>
          <p:cNvPr id="11" name="10 Rectángulo redondeado"/>
          <p:cNvSpPr/>
          <p:nvPr/>
        </p:nvSpPr>
        <p:spPr>
          <a:xfrm>
            <a:off x="3059832" y="2996952"/>
            <a:ext cx="2903529" cy="17430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smtClean="0">
                <a:solidFill>
                  <a:schemeClr val="tx1">
                    <a:lumMod val="75000"/>
                    <a:lumOff val="25000"/>
                  </a:schemeClr>
                </a:solidFill>
                <a:effectLst>
                  <a:outerShdw blurRad="38100" dist="38100" dir="2700000" algn="tl">
                    <a:srgbClr val="000000">
                      <a:alpha val="43137"/>
                    </a:srgbClr>
                  </a:outerShdw>
                </a:effectLst>
              </a:rPr>
              <a:t>7 Áreas de Competencia</a:t>
            </a:r>
            <a:endParaRPr lang="es-MX" sz="2400" b="1" dirty="0">
              <a:solidFill>
                <a:schemeClr val="tx1">
                  <a:lumMod val="75000"/>
                  <a:lumOff val="25000"/>
                </a:schemeClr>
              </a:solidFill>
              <a:effectLst>
                <a:outerShdw blurRad="38100" dist="38100" dir="2700000" algn="tl">
                  <a:srgbClr val="000000">
                    <a:alpha val="43137"/>
                  </a:srgbClr>
                </a:outerShdw>
              </a:effectLst>
            </a:endParaRPr>
          </a:p>
        </p:txBody>
      </p:sp>
      <p:sp>
        <p:nvSpPr>
          <p:cNvPr id="12" name="11 Marcador de número de diapositiva"/>
          <p:cNvSpPr>
            <a:spLocks noGrp="1"/>
          </p:cNvSpPr>
          <p:nvPr>
            <p:ph type="sldNum" sz="quarter" idx="12"/>
          </p:nvPr>
        </p:nvSpPr>
        <p:spPr/>
        <p:txBody>
          <a:bodyPr/>
          <a:lstStyle/>
          <a:p>
            <a:fld id="{863DAC2C-C515-4487-A285-EDDAB0EBC0A4}" type="slidenum">
              <a:rPr lang="es-MX" smtClean="0"/>
              <a:pPr/>
              <a:t>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58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1"/>
                                        </p:tgtEl>
                                        <p:attrNameLst>
                                          <p:attrName>style.visibility</p:attrName>
                                        </p:attrNameLst>
                                      </p:cBhvr>
                                      <p:to>
                                        <p:strVal val="visible"/>
                                      </p:to>
                                    </p:set>
                                    <p:anim calcmode="discrete" valueType="clr">
                                      <p:cBhvr override="childStyle">
                                        <p:cTn id="13"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4" dur="500"/>
                                        <p:tgtEl>
                                          <p:spTgt spid="11"/>
                                        </p:tgtEl>
                                        <p:attrNameLst>
                                          <p:attrName>fillcolor</p:attrName>
                                        </p:attrNameLst>
                                      </p:cBhvr>
                                      <p:tavLst>
                                        <p:tav tm="0">
                                          <p:val>
                                            <p:clrVal>
                                              <a:schemeClr val="accent2"/>
                                            </p:clrVal>
                                          </p:val>
                                        </p:tav>
                                        <p:tav tm="50000">
                                          <p:val>
                                            <p:clrVal>
                                              <a:schemeClr val="hlink"/>
                                            </p:clrVal>
                                          </p:val>
                                        </p:tav>
                                      </p:tavLst>
                                    </p:anim>
                                    <p:set>
                                      <p:cBhvr>
                                        <p:cTn id="15" dur="500"/>
                                        <p:tgtEl>
                                          <p:spTgt spid="11"/>
                                        </p:tgtEl>
                                        <p:attrNameLst>
                                          <p:attrName>fill.type</p:attrName>
                                        </p:attrNameLst>
                                      </p:cBhvr>
                                      <p:to>
                                        <p:strVal val="solid"/>
                                      </p:to>
                                    </p:set>
                                  </p:childTnLst>
                                </p:cTn>
                              </p:par>
                            </p:childTnLst>
                          </p:cTn>
                        </p:par>
                        <p:par>
                          <p:cTn id="16" fill="hold">
                            <p:stCondLst>
                              <p:cond delay="10800"/>
                            </p:stCondLst>
                            <p:childTnLst>
                              <p:par>
                                <p:cTn id="17" presetID="34"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from="(-#ppt_w/2)" to="(#ppt_x)" calcmode="lin" valueType="num">
                                      <p:cBhvr>
                                        <p:cTn id="19" dur="1200" fill="hold">
                                          <p:stCondLst>
                                            <p:cond delay="0"/>
                                          </p:stCondLst>
                                        </p:cTn>
                                        <p:tgtEl>
                                          <p:spTgt spid="4"/>
                                        </p:tgtEl>
                                        <p:attrNameLst>
                                          <p:attrName>ppt_x</p:attrName>
                                        </p:attrNameLst>
                                      </p:cBhvr>
                                    </p:anim>
                                    <p:anim from="0" to="-1.0" calcmode="lin" valueType="num">
                                      <p:cBhvr>
                                        <p:cTn id="20" dur="400" decel="50000" autoRev="1" fill="hold">
                                          <p:stCondLst>
                                            <p:cond delay="1200"/>
                                          </p:stCondLst>
                                        </p:cTn>
                                        <p:tgtEl>
                                          <p:spTgt spid="4"/>
                                        </p:tgtEl>
                                        <p:attrNameLst>
                                          <p:attrName>xshear</p:attrName>
                                        </p:attrNameLst>
                                      </p:cBhvr>
                                    </p:anim>
                                    <p:animScale>
                                      <p:cBhvr>
                                        <p:cTn id="21" dur="400" decel="100000" autoRev="1" fill="hold">
                                          <p:stCondLst>
                                            <p:cond delay="1200"/>
                                          </p:stCondLst>
                                        </p:cTn>
                                        <p:tgtEl>
                                          <p:spTgt spid="4"/>
                                        </p:tgtEl>
                                      </p:cBhvr>
                                      <p:from x="100000" y="100000"/>
                                      <p:to x="80000" y="100000"/>
                                    </p:animScale>
                                    <p:anim by="(#ppt_h/3+#ppt_w*0.1)" calcmode="lin" valueType="num">
                                      <p:cBhvr additive="sum">
                                        <p:cTn id="22" dur="400" decel="100000" autoRev="1" fill="hold">
                                          <p:stCondLst>
                                            <p:cond delay="1200"/>
                                          </p:stCondLst>
                                        </p:cTn>
                                        <p:tgtEl>
                                          <p:spTgt spid="4"/>
                                        </p:tgtEl>
                                        <p:attrNameLst>
                                          <p:attrName>ppt_x</p:attrName>
                                        </p:attrNameLst>
                                      </p:cBhvr>
                                    </p:anim>
                                  </p:childTnLst>
                                </p:cTn>
                              </p:par>
                            </p:childTnLst>
                          </p:cTn>
                        </p:par>
                        <p:par>
                          <p:cTn id="23" fill="hold">
                            <p:stCondLst>
                              <p:cond delay="12800"/>
                            </p:stCondLst>
                            <p:childTnLst>
                              <p:par>
                                <p:cTn id="24" presetID="34"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1200" fill="hold">
                                          <p:stCondLst>
                                            <p:cond delay="0"/>
                                          </p:stCondLst>
                                        </p:cTn>
                                        <p:tgtEl>
                                          <p:spTgt spid="5"/>
                                        </p:tgtEl>
                                        <p:attrNameLst>
                                          <p:attrName>ppt_x</p:attrName>
                                        </p:attrNameLst>
                                      </p:cBhvr>
                                    </p:anim>
                                    <p:anim from="0" to="-1.0" calcmode="lin" valueType="num">
                                      <p:cBhvr>
                                        <p:cTn id="27" dur="400" decel="50000" autoRev="1" fill="hold">
                                          <p:stCondLst>
                                            <p:cond delay="1200"/>
                                          </p:stCondLst>
                                        </p:cTn>
                                        <p:tgtEl>
                                          <p:spTgt spid="5"/>
                                        </p:tgtEl>
                                        <p:attrNameLst>
                                          <p:attrName>xshear</p:attrName>
                                        </p:attrNameLst>
                                      </p:cBhvr>
                                    </p:anim>
                                    <p:animScale>
                                      <p:cBhvr>
                                        <p:cTn id="28" dur="400" decel="100000" autoRev="1" fill="hold">
                                          <p:stCondLst>
                                            <p:cond delay="1200"/>
                                          </p:stCondLst>
                                        </p:cTn>
                                        <p:tgtEl>
                                          <p:spTgt spid="5"/>
                                        </p:tgtEl>
                                      </p:cBhvr>
                                      <p:from x="100000" y="100000"/>
                                      <p:to x="80000" y="100000"/>
                                    </p:animScale>
                                    <p:anim by="(#ppt_h/3+#ppt_w*0.1)" calcmode="lin" valueType="num">
                                      <p:cBhvr additive="sum">
                                        <p:cTn id="29" dur="400" decel="100000" autoRev="1" fill="hold">
                                          <p:stCondLst>
                                            <p:cond delay="1200"/>
                                          </p:stCondLst>
                                        </p:cTn>
                                        <p:tgtEl>
                                          <p:spTgt spid="5"/>
                                        </p:tgtEl>
                                        <p:attrNameLst>
                                          <p:attrName>ppt_x</p:attrName>
                                        </p:attrNameLst>
                                      </p:cBhvr>
                                    </p:anim>
                                  </p:childTnLst>
                                </p:cTn>
                              </p:par>
                            </p:childTnLst>
                          </p:cTn>
                        </p:par>
                        <p:par>
                          <p:cTn id="30" fill="hold">
                            <p:stCondLst>
                              <p:cond delay="14800"/>
                            </p:stCondLst>
                            <p:childTnLst>
                              <p:par>
                                <p:cTn id="31" presetID="34"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from="(-#ppt_w/2)" to="(#ppt_x)" calcmode="lin" valueType="num">
                                      <p:cBhvr>
                                        <p:cTn id="33" dur="1200" fill="hold">
                                          <p:stCondLst>
                                            <p:cond delay="0"/>
                                          </p:stCondLst>
                                        </p:cTn>
                                        <p:tgtEl>
                                          <p:spTgt spid="6"/>
                                        </p:tgtEl>
                                        <p:attrNameLst>
                                          <p:attrName>ppt_x</p:attrName>
                                        </p:attrNameLst>
                                      </p:cBhvr>
                                    </p:anim>
                                    <p:anim from="0" to="-1.0" calcmode="lin" valueType="num">
                                      <p:cBhvr>
                                        <p:cTn id="34" dur="400" decel="50000" autoRev="1" fill="hold">
                                          <p:stCondLst>
                                            <p:cond delay="1200"/>
                                          </p:stCondLst>
                                        </p:cTn>
                                        <p:tgtEl>
                                          <p:spTgt spid="6"/>
                                        </p:tgtEl>
                                        <p:attrNameLst>
                                          <p:attrName>xshear</p:attrName>
                                        </p:attrNameLst>
                                      </p:cBhvr>
                                    </p:anim>
                                    <p:animScale>
                                      <p:cBhvr>
                                        <p:cTn id="35" dur="400" decel="100000" autoRev="1" fill="hold">
                                          <p:stCondLst>
                                            <p:cond delay="1200"/>
                                          </p:stCondLst>
                                        </p:cTn>
                                        <p:tgtEl>
                                          <p:spTgt spid="6"/>
                                        </p:tgtEl>
                                      </p:cBhvr>
                                      <p:from x="100000" y="100000"/>
                                      <p:to x="80000" y="100000"/>
                                    </p:animScale>
                                    <p:anim by="(#ppt_h/3+#ppt_w*0.1)" calcmode="lin" valueType="num">
                                      <p:cBhvr additive="sum">
                                        <p:cTn id="36" dur="400" decel="100000" autoRev="1" fill="hold">
                                          <p:stCondLst>
                                            <p:cond delay="1200"/>
                                          </p:stCondLst>
                                        </p:cTn>
                                        <p:tgtEl>
                                          <p:spTgt spid="6"/>
                                        </p:tgtEl>
                                        <p:attrNameLst>
                                          <p:attrName>ppt_x</p:attrName>
                                        </p:attrNameLst>
                                      </p:cBhvr>
                                    </p:anim>
                                  </p:childTnLst>
                                </p:cTn>
                              </p:par>
                            </p:childTnLst>
                          </p:cTn>
                        </p:par>
                        <p:par>
                          <p:cTn id="37" fill="hold">
                            <p:stCondLst>
                              <p:cond delay="16800"/>
                            </p:stCondLst>
                            <p:childTnLst>
                              <p:par>
                                <p:cTn id="38" presetID="34"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from="(-#ppt_w/2)" to="(#ppt_x)" calcmode="lin" valueType="num">
                                      <p:cBhvr>
                                        <p:cTn id="40" dur="1200" fill="hold">
                                          <p:stCondLst>
                                            <p:cond delay="0"/>
                                          </p:stCondLst>
                                        </p:cTn>
                                        <p:tgtEl>
                                          <p:spTgt spid="7"/>
                                        </p:tgtEl>
                                        <p:attrNameLst>
                                          <p:attrName>ppt_x</p:attrName>
                                        </p:attrNameLst>
                                      </p:cBhvr>
                                    </p:anim>
                                    <p:anim from="0" to="-1.0" calcmode="lin" valueType="num">
                                      <p:cBhvr>
                                        <p:cTn id="41" dur="400" decel="50000" autoRev="1" fill="hold">
                                          <p:stCondLst>
                                            <p:cond delay="1200"/>
                                          </p:stCondLst>
                                        </p:cTn>
                                        <p:tgtEl>
                                          <p:spTgt spid="7"/>
                                        </p:tgtEl>
                                        <p:attrNameLst>
                                          <p:attrName>xshear</p:attrName>
                                        </p:attrNameLst>
                                      </p:cBhvr>
                                    </p:anim>
                                    <p:animScale>
                                      <p:cBhvr>
                                        <p:cTn id="42" dur="400" decel="100000" autoRev="1" fill="hold">
                                          <p:stCondLst>
                                            <p:cond delay="1200"/>
                                          </p:stCondLst>
                                        </p:cTn>
                                        <p:tgtEl>
                                          <p:spTgt spid="7"/>
                                        </p:tgtEl>
                                      </p:cBhvr>
                                      <p:from x="100000" y="100000"/>
                                      <p:to x="80000" y="100000"/>
                                    </p:animScale>
                                    <p:anim by="(#ppt_h/3+#ppt_w*0.1)" calcmode="lin" valueType="num">
                                      <p:cBhvr additive="sum">
                                        <p:cTn id="43" dur="400" decel="100000" autoRev="1" fill="hold">
                                          <p:stCondLst>
                                            <p:cond delay="1200"/>
                                          </p:stCondLst>
                                        </p:cTn>
                                        <p:tgtEl>
                                          <p:spTgt spid="7"/>
                                        </p:tgtEl>
                                        <p:attrNameLst>
                                          <p:attrName>ppt_x</p:attrName>
                                        </p:attrNameLst>
                                      </p:cBhvr>
                                    </p:anim>
                                  </p:childTnLst>
                                </p:cTn>
                              </p:par>
                            </p:childTnLst>
                          </p:cTn>
                        </p:par>
                        <p:par>
                          <p:cTn id="44" fill="hold">
                            <p:stCondLst>
                              <p:cond delay="18800"/>
                            </p:stCondLst>
                            <p:childTnLst>
                              <p:par>
                                <p:cTn id="45" presetID="34"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from="(-#ppt_w/2)" to="(#ppt_x)" calcmode="lin" valueType="num">
                                      <p:cBhvr>
                                        <p:cTn id="47" dur="1200" fill="hold">
                                          <p:stCondLst>
                                            <p:cond delay="0"/>
                                          </p:stCondLst>
                                        </p:cTn>
                                        <p:tgtEl>
                                          <p:spTgt spid="8"/>
                                        </p:tgtEl>
                                        <p:attrNameLst>
                                          <p:attrName>ppt_x</p:attrName>
                                        </p:attrNameLst>
                                      </p:cBhvr>
                                    </p:anim>
                                    <p:anim from="0" to="-1.0" calcmode="lin" valueType="num">
                                      <p:cBhvr>
                                        <p:cTn id="48" dur="400" decel="50000" autoRev="1" fill="hold">
                                          <p:stCondLst>
                                            <p:cond delay="1200"/>
                                          </p:stCondLst>
                                        </p:cTn>
                                        <p:tgtEl>
                                          <p:spTgt spid="8"/>
                                        </p:tgtEl>
                                        <p:attrNameLst>
                                          <p:attrName>xshear</p:attrName>
                                        </p:attrNameLst>
                                      </p:cBhvr>
                                    </p:anim>
                                    <p:animScale>
                                      <p:cBhvr>
                                        <p:cTn id="49" dur="400" decel="100000" autoRev="1" fill="hold">
                                          <p:stCondLst>
                                            <p:cond delay="1200"/>
                                          </p:stCondLst>
                                        </p:cTn>
                                        <p:tgtEl>
                                          <p:spTgt spid="8"/>
                                        </p:tgtEl>
                                      </p:cBhvr>
                                      <p:from x="100000" y="100000"/>
                                      <p:to x="80000" y="100000"/>
                                    </p:animScale>
                                    <p:anim by="(#ppt_h/3+#ppt_w*0.1)" calcmode="lin" valueType="num">
                                      <p:cBhvr additive="sum">
                                        <p:cTn id="50" dur="400" decel="100000" autoRev="1" fill="hold">
                                          <p:stCondLst>
                                            <p:cond delay="1200"/>
                                          </p:stCondLst>
                                        </p:cTn>
                                        <p:tgtEl>
                                          <p:spTgt spid="8"/>
                                        </p:tgtEl>
                                        <p:attrNameLst>
                                          <p:attrName>ppt_x</p:attrName>
                                        </p:attrNameLst>
                                      </p:cBhvr>
                                    </p:anim>
                                  </p:childTnLst>
                                </p:cTn>
                              </p:par>
                            </p:childTnLst>
                          </p:cTn>
                        </p:par>
                        <p:par>
                          <p:cTn id="51" fill="hold">
                            <p:stCondLst>
                              <p:cond delay="20800"/>
                            </p:stCondLst>
                            <p:childTnLst>
                              <p:par>
                                <p:cTn id="52" presetID="34"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from="(-#ppt_w/2)" to="(#ppt_x)" calcmode="lin" valueType="num">
                                      <p:cBhvr>
                                        <p:cTn id="54" dur="1200" fill="hold">
                                          <p:stCondLst>
                                            <p:cond delay="0"/>
                                          </p:stCondLst>
                                        </p:cTn>
                                        <p:tgtEl>
                                          <p:spTgt spid="10"/>
                                        </p:tgtEl>
                                        <p:attrNameLst>
                                          <p:attrName>ppt_x</p:attrName>
                                        </p:attrNameLst>
                                      </p:cBhvr>
                                    </p:anim>
                                    <p:anim from="0" to="-1.0" calcmode="lin" valueType="num">
                                      <p:cBhvr>
                                        <p:cTn id="55" dur="400" decel="50000" autoRev="1" fill="hold">
                                          <p:stCondLst>
                                            <p:cond delay="1200"/>
                                          </p:stCondLst>
                                        </p:cTn>
                                        <p:tgtEl>
                                          <p:spTgt spid="10"/>
                                        </p:tgtEl>
                                        <p:attrNameLst>
                                          <p:attrName>xshear</p:attrName>
                                        </p:attrNameLst>
                                      </p:cBhvr>
                                    </p:anim>
                                    <p:animScale>
                                      <p:cBhvr>
                                        <p:cTn id="56" dur="400" decel="100000" autoRev="1" fill="hold">
                                          <p:stCondLst>
                                            <p:cond delay="1200"/>
                                          </p:stCondLst>
                                        </p:cTn>
                                        <p:tgtEl>
                                          <p:spTgt spid="10"/>
                                        </p:tgtEl>
                                      </p:cBhvr>
                                      <p:from x="100000" y="100000"/>
                                      <p:to x="80000" y="100000"/>
                                    </p:animScale>
                                    <p:anim by="(#ppt_h/3+#ppt_w*0.1)" calcmode="lin" valueType="num">
                                      <p:cBhvr additive="sum">
                                        <p:cTn id="57" dur="400" decel="100000" autoRev="1" fill="hold">
                                          <p:stCondLst>
                                            <p:cond delay="1200"/>
                                          </p:stCondLst>
                                        </p:cTn>
                                        <p:tgtEl>
                                          <p:spTgt spid="10"/>
                                        </p:tgtEl>
                                        <p:attrNameLst>
                                          <p:attrName>ppt_x</p:attrName>
                                        </p:attrNameLst>
                                      </p:cBhvr>
                                    </p:anim>
                                  </p:childTnLst>
                                </p:cTn>
                              </p:par>
                            </p:childTnLst>
                          </p:cTn>
                        </p:par>
                        <p:par>
                          <p:cTn id="58" fill="hold">
                            <p:stCondLst>
                              <p:cond delay="22800"/>
                            </p:stCondLst>
                            <p:childTnLst>
                              <p:par>
                                <p:cTn id="59" presetID="34"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from="(-#ppt_w/2)" to="(#ppt_x)" calcmode="lin" valueType="num">
                                      <p:cBhvr>
                                        <p:cTn id="61" dur="1200" fill="hold">
                                          <p:stCondLst>
                                            <p:cond delay="0"/>
                                          </p:stCondLst>
                                        </p:cTn>
                                        <p:tgtEl>
                                          <p:spTgt spid="9"/>
                                        </p:tgtEl>
                                        <p:attrNameLst>
                                          <p:attrName>ppt_x</p:attrName>
                                        </p:attrNameLst>
                                      </p:cBhvr>
                                    </p:anim>
                                    <p:anim from="0" to="-1.0" calcmode="lin" valueType="num">
                                      <p:cBhvr>
                                        <p:cTn id="62" dur="400" decel="50000" autoRev="1" fill="hold">
                                          <p:stCondLst>
                                            <p:cond delay="1200"/>
                                          </p:stCondLst>
                                        </p:cTn>
                                        <p:tgtEl>
                                          <p:spTgt spid="9"/>
                                        </p:tgtEl>
                                        <p:attrNameLst>
                                          <p:attrName>xshear</p:attrName>
                                        </p:attrNameLst>
                                      </p:cBhvr>
                                    </p:anim>
                                    <p:animScale>
                                      <p:cBhvr>
                                        <p:cTn id="63" dur="400" decel="100000" autoRev="1" fill="hold">
                                          <p:stCondLst>
                                            <p:cond delay="1200"/>
                                          </p:stCondLst>
                                        </p:cTn>
                                        <p:tgtEl>
                                          <p:spTgt spid="9"/>
                                        </p:tgtEl>
                                      </p:cBhvr>
                                      <p:from x="100000" y="100000"/>
                                      <p:to x="80000" y="100000"/>
                                    </p:animScale>
                                    <p:anim by="(#ppt_h/3+#ppt_w*0.1)" calcmode="lin" valueType="num">
                                      <p:cBhvr additive="sum">
                                        <p:cTn id="64" dur="400" decel="100000" autoRev="1" fill="hold">
                                          <p:stCondLst>
                                            <p:cond delay="12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ver... ¿Cómo te lo digo?</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 ver... ¿Cómo te lo digo?</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Título"/>
          <p:cNvSpPr>
            <a:spLocks noGrp="1"/>
          </p:cNvSpPr>
          <p:nvPr>
            <p:ph type="title"/>
          </p:nvPr>
        </p:nvSpPr>
        <p:spPr/>
        <p:txBody>
          <a:bodyPr/>
          <a:lstStyle/>
          <a:p>
            <a:pPr algn="r"/>
            <a:r>
              <a:rPr lang="es-MX" dirty="0" smtClean="0"/>
              <a:t>CUÉNTAME QUIEN ERES</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a:p>
        </p:txBody>
      </p:sp>
      <p:sp>
        <p:nvSpPr>
          <p:cNvPr id="11" name="2 Marcador de texto"/>
          <p:cNvSpPr>
            <a:spLocks noGrp="1"/>
          </p:cNvSpPr>
          <p:nvPr>
            <p:ph type="body" idx="1"/>
          </p:nvPr>
        </p:nvSpPr>
        <p:spPr/>
        <p:txBody>
          <a:bodyPr>
            <a:normAutofit fontScale="925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COMUNICAR CON LENGUAJE NO VERBAL</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fade">
                                      <p:cBhvr>
                                        <p:cTn id="13" dur="1000"/>
                                        <p:tgtEl>
                                          <p:spTgt spid="11">
                                            <p:txEl>
                                              <p:pRg st="2" end="2"/>
                                            </p:txEl>
                                          </p:spTgt>
                                        </p:tgtEl>
                                      </p:cBhvr>
                                    </p:animEffect>
                                    <p:anim calcmode="lin" valueType="num">
                                      <p:cBhvr>
                                        <p:cTn id="14" dur="1000" fill="hold"/>
                                        <p:tgtEl>
                                          <p:spTgt spid="11">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1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a:p>
        </p:txBody>
      </p:sp>
      <p:sp>
        <p:nvSpPr>
          <p:cNvPr id="5"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poner de manifiesto un nuevo aspecto del lenguaje no verbal: la apariencia personal (vestimenta y presentación).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Reconocer la importancia de la imagen que proyectamos a los demás.</a:t>
            </a:r>
          </a:p>
          <a:p>
            <a:pPr lvl="1" algn="just">
              <a:buNone/>
            </a:pPr>
            <a:endParaRPr lang="es-MX" sz="2900" b="1" u="sng" dirty="0" smtClean="0"/>
          </a:p>
          <a:p>
            <a:pPr lvl="1"/>
            <a:r>
              <a:rPr lang="es-MX" sz="2900" b="1" u="sng" dirty="0" smtClean="0"/>
              <a:t>Habilidad</a:t>
            </a:r>
            <a:r>
              <a:rPr lang="es-MX" sz="2900" b="1" dirty="0" smtClean="0"/>
              <a:t>: </a:t>
            </a:r>
            <a:r>
              <a:rPr lang="es-MX" sz="2900" dirty="0" smtClean="0">
                <a:solidFill>
                  <a:schemeClr val="dk1"/>
                </a:solidFill>
              </a:rPr>
              <a:t>Manejar adecuadamente la presentación personal y el lenguaje gestual en las relaciones interpersonales.</a:t>
            </a:r>
          </a:p>
          <a:p>
            <a:pPr lvl="1" algn="just">
              <a:buNone/>
            </a:pPr>
            <a:endParaRPr lang="es-MX" sz="2900" b="1" u="sng" dirty="0" smtClean="0"/>
          </a:p>
          <a:p>
            <a:pPr lvl="1"/>
            <a:r>
              <a:rPr lang="es-MX" sz="2900" b="1" u="sng" dirty="0" smtClean="0"/>
              <a:t>Actitud</a:t>
            </a:r>
            <a:r>
              <a:rPr lang="es-MX" sz="2900" b="1" dirty="0" smtClean="0"/>
              <a:t>: </a:t>
            </a:r>
            <a:r>
              <a:rPr lang="es-MX" sz="2900" dirty="0" smtClean="0">
                <a:solidFill>
                  <a:schemeClr val="dk1"/>
                </a:solidFill>
              </a:rPr>
              <a:t>Valorar la presentación personal y el manejo del cuerpo, de modo que los mensajes verbales se apoyen en el lenguaje no verbal.</a:t>
            </a:r>
          </a:p>
          <a:p>
            <a:pPr lvl="1">
              <a:buNone/>
            </a:pPr>
            <a:endParaRPr lang="es-MX" dirty="0" smtClean="0">
              <a:solidFill>
                <a:schemeClr val="dk1"/>
              </a:solidFill>
            </a:endParaRPr>
          </a:p>
          <a:p>
            <a:pPr lvl="1" algn="just">
              <a:buNone/>
            </a:pPr>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xEl>
                                              <p:pRg st="0" end="0"/>
                                            </p:txEl>
                                          </p:spTgt>
                                        </p:tgtEl>
                                      </p:cBhvr>
                                    </p:animEffect>
                                  </p:childTnLst>
                                </p:cTn>
                              </p:par>
                            </p:childTnLst>
                          </p:cTn>
                        </p:par>
                        <p:par>
                          <p:cTn id="12" fill="hold">
                            <p:stCondLst>
                              <p:cond delay="16800"/>
                            </p:stCondLst>
                            <p:childTnLst>
                              <p:par>
                                <p:cTn id="13" presetID="29"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2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5">
                                            <p:txEl>
                                              <p:pRg st="2" end="2"/>
                                            </p:txEl>
                                          </p:spTgt>
                                        </p:tgtEl>
                                      </p:cBhvr>
                                    </p:animEffect>
                                  </p:childTnLst>
                                </p:cTn>
                              </p:par>
                            </p:childTnLst>
                          </p:cTn>
                        </p:par>
                        <p:par>
                          <p:cTn id="18" fill="hold">
                            <p:stCondLst>
                              <p:cond delay="18800"/>
                            </p:stCondLst>
                            <p:childTnLst>
                              <p:par>
                                <p:cTn id="19" presetID="29" presetClass="entr" presetSubtype="0" fill="hold" nodeType="after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2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22" dur="2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5">
                                            <p:txEl>
                                              <p:pRg st="4" end="4"/>
                                            </p:txEl>
                                          </p:spTgt>
                                        </p:tgtEl>
                                      </p:cBhvr>
                                    </p:animEffect>
                                  </p:childTnLst>
                                </p:cTn>
                              </p:par>
                            </p:childTnLst>
                          </p:cTn>
                        </p:par>
                        <p:par>
                          <p:cTn id="24" fill="hold">
                            <p:stCondLst>
                              <p:cond delay="20800"/>
                            </p:stCondLst>
                            <p:childTnLst>
                              <p:par>
                                <p:cTn id="25" presetID="29"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p:cTn id="27" dur="20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28" dur="20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3" name="2 Marcador de contenido"/>
          <p:cNvSpPr>
            <a:spLocks noGrp="1"/>
          </p:cNvSpPr>
          <p:nvPr>
            <p:ph idx="1"/>
          </p:nvPr>
        </p:nvSpPr>
        <p:spPr/>
        <p:txBody>
          <a:bodyPr>
            <a:normAutofit fontScale="77500" lnSpcReduction="20000"/>
          </a:bodyPr>
          <a:lstStyle/>
          <a:p>
            <a:r>
              <a:rPr lang="es-MX" dirty="0" smtClean="0"/>
              <a:t>La presentación personal y en la utilización de la corporalidad es una herramienta de expresión de la comunicación no verbal.</a:t>
            </a:r>
            <a:endParaRPr lang="es-ES" dirty="0" smtClean="0"/>
          </a:p>
          <a:p>
            <a:r>
              <a:rPr lang="es-MX" dirty="0" smtClean="0"/>
              <a:t>Tal como afirma el dicho: “Como te ven… te tratan”. Esto significa que, en nuestra sociedad, en especial en el mundo laboral, las apariencias personales tienen gran valor. Una persona que presenta una imagen cuidada de sí misma, tendrá ventajas significativas por sobre quien no lo hace, en especial al momento de establecer relaciones de trabajo.</a:t>
            </a:r>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3" name="2 Marcador de contenido"/>
          <p:cNvSpPr>
            <a:spLocks noGrp="1"/>
          </p:cNvSpPr>
          <p:nvPr>
            <p:ph idx="1"/>
          </p:nvPr>
        </p:nvSpPr>
        <p:spPr/>
        <p:txBody>
          <a:bodyPr>
            <a:normAutofit fontScale="62500" lnSpcReduction="20000"/>
          </a:bodyPr>
          <a:lstStyle/>
          <a:p>
            <a:r>
              <a:rPr lang="es-MX" dirty="0" smtClean="0"/>
              <a:t>La presentación personal se compone básicamente de una vestimenta limpia y ordenada (no necesariamente nueva o costosa), de un pelo cuidado y de un buen manejo de la higiene personal. </a:t>
            </a:r>
          </a:p>
          <a:p>
            <a:pPr lvl="1"/>
            <a:endParaRPr lang="es-MX" dirty="0" smtClean="0"/>
          </a:p>
          <a:p>
            <a:pPr lvl="1"/>
            <a:r>
              <a:rPr lang="es-MX" dirty="0" smtClean="0"/>
              <a:t>En el caso de las mujeres es importante mantener el cabello arreglado y cuidar el arreglo de uñas, maquillaje y vestimenta sobria.</a:t>
            </a:r>
          </a:p>
          <a:p>
            <a:pPr lvl="1"/>
            <a:endParaRPr lang="es-MX" dirty="0" smtClean="0"/>
          </a:p>
          <a:p>
            <a:pPr lvl="1"/>
            <a:r>
              <a:rPr lang="es-MX" dirty="0" smtClean="0"/>
              <a:t>En el caso de los hombres, ésta también merece ciertas precauciones como barba bien recortada y sobriedad en el vestir. En general, los círculos laborales se resisten a aceptar colitas, aros, tatuajes visibles y vestimenta llamativa, lo cual recomienda buscar un justo equilibrio entre la proyección de una identidad propia y atender reglas tácitas o explícitas del mundo del trabajo.</a:t>
            </a:r>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3" name="2 Marcador de contenido"/>
          <p:cNvSpPr>
            <a:spLocks noGrp="1"/>
          </p:cNvSpPr>
          <p:nvPr>
            <p:ph idx="1"/>
          </p:nvPr>
        </p:nvSpPr>
        <p:spPr>
          <a:xfrm>
            <a:off x="467544" y="1268760"/>
            <a:ext cx="8229600" cy="4741987"/>
          </a:xfrm>
        </p:spPr>
        <p:txBody>
          <a:bodyPr>
            <a:normAutofit fontScale="62500" lnSpcReduction="20000"/>
          </a:bodyPr>
          <a:lstStyle/>
          <a:p>
            <a:r>
              <a:rPr lang="es-MX" dirty="0" smtClean="0"/>
              <a:t>Otro factor que influye en los mensajes no verbales que enviamos a los demás es el manejo y la utilización de nuestras posturas corporales.</a:t>
            </a:r>
          </a:p>
          <a:p>
            <a:pPr>
              <a:buNone/>
            </a:pPr>
            <a:r>
              <a:rPr lang="es-MX" dirty="0" smtClean="0"/>
              <a:t>Ejemplos de normas posturales :</a:t>
            </a:r>
          </a:p>
          <a:p>
            <a:pPr lvl="1" indent="0"/>
            <a:r>
              <a:rPr lang="es-MX" dirty="0" smtClean="0"/>
              <a:t>Ajustar la posición física, identificar sobre todo el nivel de formalidad que se requiere.</a:t>
            </a:r>
            <a:endParaRPr lang="es-ES" dirty="0" smtClean="0"/>
          </a:p>
          <a:p>
            <a:pPr lvl="1" indent="0"/>
            <a:r>
              <a:rPr lang="es-MX" dirty="0" smtClean="0"/>
              <a:t>Evitar el uso de posturas que comunican desinterés o distracción en una conversación.</a:t>
            </a:r>
            <a:endParaRPr lang="es-ES" dirty="0" smtClean="0"/>
          </a:p>
          <a:p>
            <a:pPr lvl="1" indent="0"/>
            <a:r>
              <a:rPr lang="es-MX" dirty="0" smtClean="0"/>
              <a:t>Cuidar de no mostrar inseguridad mediante “tics” posturales tales como comerse las uñas, enrollar papelitos, hacer temblores de piernas, retorcerse las manos, acomodar un mechón de pelo u otros.</a:t>
            </a:r>
            <a:endParaRPr lang="es-ES" dirty="0" smtClean="0"/>
          </a:p>
          <a:p>
            <a:pPr lvl="1" indent="0"/>
            <a:r>
              <a:rPr lang="es-MX" dirty="0" smtClean="0"/>
              <a:t>Actitudes como: demostraciones de desgano, flojera o sueño.</a:t>
            </a:r>
            <a:endParaRPr lang="es-ES"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a:p>
        </p:txBody>
      </p:sp>
      <p:sp>
        <p:nvSpPr>
          <p:cNvPr id="5" name="2 Marcador de contenido"/>
          <p:cNvSpPr>
            <a:spLocks noGrp="1"/>
          </p:cNvSpPr>
          <p:nvPr>
            <p:ph idx="1"/>
          </p:nvPr>
        </p:nvSpPr>
        <p:spPr/>
        <p:txBody>
          <a:bodyPr>
            <a:normAutofit/>
          </a:bodyPr>
          <a:lstStyle/>
          <a:p>
            <a:pPr algn="just">
              <a:buNone/>
            </a:pPr>
            <a:r>
              <a:rPr lang="es-MX" sz="2400" dirty="0" smtClean="0"/>
              <a:t>Descripción de la actividad.</a:t>
            </a:r>
          </a:p>
          <a:p>
            <a:pPr lvl="1"/>
            <a:r>
              <a:rPr lang="es-MX" sz="2000" dirty="0" smtClean="0"/>
              <a:t>Simularemos cuatro entrevistas de selección de personal. Un grupo de participantes hará el rol de postulantes a un trabajo, para lo cual recibirán diversas indicaciones sobre cómo debe ser su presentación personal y manejo no verbal (corporal). Un entrevistador les hará preguntas que ellos deberán responder. Por su parte, el resto de los participantes calificará a los postulantes con una pauta de 14 elementos para evaluar la presentación personal y la postura corporal.</a:t>
            </a:r>
            <a:endParaRPr lang="es-ES" sz="2000" dirty="0" smtClean="0"/>
          </a:p>
          <a:p>
            <a:pPr lvl="1"/>
            <a:endParaRPr lang="es-MX" sz="2000" dirty="0" smtClean="0"/>
          </a:p>
          <a:p>
            <a:pPr lvl="1">
              <a:buNone/>
            </a:pPr>
            <a:endParaRPr lang="es-E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29" presetClass="entr" presetSubtype="0" fill="hold"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2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2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3" name="2 Marcador de contenido"/>
          <p:cNvSpPr>
            <a:spLocks noGrp="1"/>
          </p:cNvSpPr>
          <p:nvPr>
            <p:ph idx="1"/>
          </p:nvPr>
        </p:nvSpPr>
        <p:spPr>
          <a:xfrm>
            <a:off x="467544" y="1196752"/>
            <a:ext cx="8424936" cy="5112568"/>
          </a:xfrm>
        </p:spPr>
        <p:txBody>
          <a:bodyPr/>
          <a:lstStyle/>
          <a:p>
            <a:r>
              <a:rPr lang="es-MX" sz="2000" dirty="0" smtClean="0"/>
              <a:t>Se configurará el siguiente escenario</a:t>
            </a:r>
            <a:r>
              <a:rPr lang="es-MX" dirty="0" smtClean="0"/>
              <a:t>:</a:t>
            </a:r>
          </a:p>
          <a:p>
            <a:pPr>
              <a:buNone/>
            </a:pP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a:p>
        </p:txBody>
      </p:sp>
      <p:pic>
        <p:nvPicPr>
          <p:cNvPr id="6" name="4 Marcador de contenido"/>
          <p:cNvPicPr>
            <a:picLocks/>
          </p:cNvPicPr>
          <p:nvPr/>
        </p:nvPicPr>
        <p:blipFill>
          <a:blip r:embed="rId3" cstate="print"/>
          <a:srcRect/>
          <a:stretch>
            <a:fillRect/>
          </a:stretch>
        </p:blipFill>
        <p:spPr bwMode="auto">
          <a:xfrm>
            <a:off x="1907703" y="1988839"/>
            <a:ext cx="5742801" cy="4237335"/>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59</a:t>
            </a:fld>
            <a:endParaRPr lang="es-MX"/>
          </a:p>
        </p:txBody>
      </p:sp>
      <p:sp>
        <p:nvSpPr>
          <p:cNvPr id="7"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2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dirty="0" smtClean="0"/>
              <a:t>Competencias área de comunicación</a:t>
            </a:r>
            <a:endParaRPr lang="es-MX" dirty="0"/>
          </a:p>
        </p:txBody>
      </p:sp>
      <p:graphicFrame>
        <p:nvGraphicFramePr>
          <p:cNvPr id="3" name="5 Marcador de contenido"/>
          <p:cNvGraphicFramePr>
            <a:graphicFrameLocks/>
          </p:cNvGraphicFramePr>
          <p:nvPr/>
        </p:nvGraphicFramePr>
        <p:xfrm>
          <a:off x="467544" y="1556792"/>
          <a:ext cx="8280624" cy="4309083"/>
        </p:xfrm>
        <a:graphic>
          <a:graphicData uri="http://schemas.openxmlformats.org/drawingml/2006/table">
            <a:tbl>
              <a:tblPr firstRow="1" bandRow="1">
                <a:tableStyleId>{F5AB1C69-6EDB-4FF4-983F-18BD219EF322}</a:tableStyleId>
              </a:tblPr>
              <a:tblGrid>
                <a:gridCol w="1478829"/>
                <a:gridCol w="1956724"/>
                <a:gridCol w="2181071"/>
                <a:gridCol w="1368000"/>
                <a:gridCol w="1296000"/>
              </a:tblGrid>
              <a:tr h="508709">
                <a:tc>
                  <a:txBody>
                    <a:bodyPr/>
                    <a:lstStyle/>
                    <a:p>
                      <a:pPr algn="ctr"/>
                      <a:r>
                        <a:rPr lang="es-MX" sz="1200" dirty="0" smtClean="0">
                          <a:effectLst>
                            <a:outerShdw blurRad="38100" dist="38100" dir="2700000" algn="tl">
                              <a:srgbClr val="000000">
                                <a:alpha val="43137"/>
                              </a:srgbClr>
                            </a:outerShdw>
                          </a:effectLst>
                          <a:latin typeface="+mn-lt"/>
                        </a:rPr>
                        <a:t>Área</a:t>
                      </a:r>
                      <a:r>
                        <a:rPr lang="es-MX" sz="1200" baseline="0" dirty="0" smtClean="0">
                          <a:effectLst>
                            <a:outerShdw blurRad="38100" dist="38100" dir="2700000" algn="tl">
                              <a:srgbClr val="000000">
                                <a:alpha val="43137"/>
                              </a:srgbClr>
                            </a:outerShdw>
                          </a:effectLst>
                          <a:latin typeface="+mn-lt"/>
                        </a:rPr>
                        <a:t> de competencia</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ATRIBUTO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9BBB59"/>
                    </a:solidFill>
                  </a:tcPr>
                </a:tc>
                <a:tc>
                  <a:txBody>
                    <a:bodyPr/>
                    <a:lstStyle/>
                    <a:p>
                      <a:pPr algn="ctr"/>
                      <a:r>
                        <a:rPr lang="es-MX" sz="1200" dirty="0" smtClean="0">
                          <a:effectLst>
                            <a:outerShdw blurRad="38100" dist="38100" dir="2700000" algn="tl">
                              <a:srgbClr val="000000">
                                <a:alpha val="43137"/>
                              </a:srgbClr>
                            </a:outerShdw>
                          </a:effectLst>
                          <a:latin typeface="+mn-lt"/>
                        </a:rPr>
                        <a:t>Actividad</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Duración</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marL="0" algn="ctr" defTabSz="914400" rtl="0" eaLnBrk="1" latinLnBrk="0" hangingPunct="1"/>
                      <a:r>
                        <a:rPr lang="es-MX" sz="1200" b="1" kern="1200" dirty="0" smtClean="0">
                          <a:solidFill>
                            <a:schemeClr val="lt1"/>
                          </a:solidFill>
                          <a:effectLst>
                            <a:outerShdw blurRad="38100" dist="38100" dir="2700000" algn="tl">
                              <a:srgbClr val="000000">
                                <a:alpha val="43137"/>
                              </a:srgbClr>
                            </a:outerShdw>
                          </a:effectLst>
                          <a:latin typeface="+mn-lt"/>
                          <a:ea typeface="+mn-ea"/>
                          <a:cs typeface="+mn-cs"/>
                        </a:rPr>
                        <a:t>Evidencias</a:t>
                      </a:r>
                      <a:endParaRPr lang="es-MX" sz="1200" b="1" kern="1200" dirty="0">
                        <a:solidFill>
                          <a:schemeClr val="lt1"/>
                        </a:solidFill>
                        <a:effectLst>
                          <a:outerShdw blurRad="38100" dist="38100" dir="2700000" algn="tl">
                            <a:srgbClr val="000000">
                              <a:alpha val="43137"/>
                            </a:srgbClr>
                          </a:outerShdw>
                        </a:effectLst>
                        <a:latin typeface="+mn-lt"/>
                        <a:ea typeface="+mn-ea"/>
                        <a:cs typeface="+mn-cs"/>
                      </a:endParaRPr>
                    </a:p>
                  </a:txBody>
                  <a:tcPr anchor="ctr"/>
                </a:tc>
              </a:tr>
              <a:tr h="433034">
                <a:tc rowSpan="8">
                  <a:txBody>
                    <a:bodyPr/>
                    <a:lstStyle/>
                    <a:p>
                      <a:r>
                        <a:rPr lang="es-MX" sz="1200" dirty="0" smtClean="0">
                          <a:effectLst>
                            <a:outerShdw blurRad="38100" dist="38100" dir="2700000" algn="tl">
                              <a:srgbClr val="000000">
                                <a:alpha val="43137"/>
                              </a:srgbClr>
                            </a:outerShdw>
                          </a:effectLst>
                          <a:latin typeface="+mn-lt"/>
                        </a:rPr>
                        <a:t>Comunicación</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rowSpan="3">
                  <a:txBody>
                    <a:bodyPr/>
                    <a:lstStyle/>
                    <a:p>
                      <a:r>
                        <a:rPr lang="es-MX" sz="1200" dirty="0" smtClean="0">
                          <a:effectLst>
                            <a:outerShdw blurRad="38100" dist="38100" dir="2700000" algn="tl">
                              <a:srgbClr val="000000">
                                <a:alpha val="43137"/>
                              </a:srgbClr>
                            </a:outerShdw>
                          </a:effectLst>
                          <a:latin typeface="+mn-lt"/>
                        </a:rPr>
                        <a:t>Expresarse</a:t>
                      </a:r>
                      <a:r>
                        <a:rPr lang="es-MX" sz="1200" baseline="0" dirty="0" smtClean="0">
                          <a:effectLst>
                            <a:outerShdw blurRad="38100" dist="38100" dir="2700000" algn="tl">
                              <a:srgbClr val="000000">
                                <a:alpha val="43137"/>
                              </a:srgbClr>
                            </a:outerShdw>
                          </a:effectLst>
                          <a:latin typeface="+mn-lt"/>
                        </a:rPr>
                        <a:t> con claridad en forma oral y escrita.</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DEE7D1"/>
                    </a:solidFill>
                  </a:tcPr>
                </a:tc>
                <a:tc>
                  <a:txBody>
                    <a:bodyPr/>
                    <a:lstStyle/>
                    <a:p>
                      <a:r>
                        <a:rPr lang="es-MX" sz="1200" dirty="0" smtClean="0">
                          <a:effectLst>
                            <a:outerShdw blurRad="38100" dist="38100" dir="2700000" algn="tl">
                              <a:srgbClr val="000000">
                                <a:alpha val="43137"/>
                              </a:srgbClr>
                            </a:outerShdw>
                          </a:effectLst>
                          <a:latin typeface="+mn-lt"/>
                        </a:rPr>
                        <a:t>¡Pero</a:t>
                      </a:r>
                      <a:r>
                        <a:rPr lang="es-MX" sz="1200" baseline="0" dirty="0" smtClean="0">
                          <a:effectLst>
                            <a:outerShdw blurRad="38100" dist="38100" dir="2700000" algn="tl">
                              <a:srgbClr val="000000">
                                <a:alpha val="43137"/>
                              </a:srgbClr>
                            </a:outerShdw>
                          </a:effectLst>
                          <a:latin typeface="+mn-lt"/>
                        </a:rPr>
                        <a:t> si te dije que era redondo!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a:t>
                      </a:r>
                      <a:r>
                        <a:rPr lang="es-MX" sz="1200" baseline="0" dirty="0" smtClean="0">
                          <a:effectLst>
                            <a:outerShdw blurRad="38100" dist="38100" dir="2700000" algn="tl">
                              <a:srgbClr val="000000">
                                <a:alpha val="43137"/>
                              </a:srgbClr>
                            </a:outerShdw>
                          </a:effectLst>
                          <a:latin typeface="+mn-lt"/>
                        </a:rPr>
                        <a:t>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rowSpan="8">
                  <a:txBody>
                    <a:bodyPr/>
                    <a:lstStyle/>
                    <a:p>
                      <a:pPr marL="180975" indent="-180975" algn="l">
                        <a:buFont typeface="Wingdings" pitchFamily="2" charset="2"/>
                        <a:buChar char="§"/>
                      </a:pPr>
                      <a:r>
                        <a:rPr lang="es-MX" sz="1200" dirty="0" smtClean="0">
                          <a:solidFill>
                            <a:schemeClr val="tx2">
                              <a:lumMod val="50000"/>
                            </a:schemeClr>
                          </a:solidFill>
                          <a:effectLst>
                            <a:outerShdw blurRad="38100" dist="38100" dir="2700000" algn="tl">
                              <a:srgbClr val="000000">
                                <a:alpha val="43137"/>
                              </a:srgbClr>
                            </a:outerShdw>
                          </a:effectLst>
                          <a:latin typeface="+mn-lt"/>
                        </a:rPr>
                        <a:t>Currículum vitae</a:t>
                      </a:r>
                    </a:p>
                    <a:p>
                      <a:pPr marL="180975" indent="-180975" algn="l">
                        <a:buFont typeface="Wingdings" pitchFamily="2" charset="2"/>
                        <a:buChar char="§"/>
                      </a:pPr>
                      <a:endParaRPr lang="es-MX" sz="1200" dirty="0" smtClean="0">
                        <a:solidFill>
                          <a:schemeClr val="tx2">
                            <a:lumMod val="50000"/>
                          </a:schemeClr>
                        </a:solidFill>
                        <a:effectLst>
                          <a:outerShdw blurRad="38100" dist="38100" dir="2700000" algn="tl">
                            <a:srgbClr val="000000">
                              <a:alpha val="43137"/>
                            </a:srgbClr>
                          </a:outerShdw>
                        </a:effectLst>
                        <a:latin typeface="+mn-lt"/>
                      </a:endParaRPr>
                    </a:p>
                    <a:p>
                      <a:pPr marL="180975" indent="-180975" algn="l">
                        <a:buFont typeface="Wingdings" pitchFamily="2" charset="2"/>
                        <a:buChar char="§"/>
                      </a:pPr>
                      <a:r>
                        <a:rPr lang="es-MX" sz="1200" dirty="0" smtClean="0">
                          <a:solidFill>
                            <a:schemeClr val="tx2">
                              <a:lumMod val="50000"/>
                            </a:schemeClr>
                          </a:solidFill>
                          <a:effectLst>
                            <a:outerShdw blurRad="38100" dist="38100" dir="2700000" algn="tl">
                              <a:srgbClr val="000000">
                                <a:alpha val="43137"/>
                              </a:srgbClr>
                            </a:outerShdw>
                          </a:effectLst>
                          <a:latin typeface="+mn-lt"/>
                        </a:rPr>
                        <a:t>Carta</a:t>
                      </a:r>
                      <a:r>
                        <a:rPr lang="es-MX" sz="1200" baseline="0" dirty="0" smtClean="0">
                          <a:solidFill>
                            <a:schemeClr val="tx2">
                              <a:lumMod val="50000"/>
                            </a:schemeClr>
                          </a:solidFill>
                          <a:effectLst>
                            <a:outerShdw blurRad="38100" dist="38100" dir="2700000" algn="tl">
                              <a:srgbClr val="000000">
                                <a:alpha val="43137"/>
                              </a:srgbClr>
                            </a:outerShdw>
                          </a:effectLst>
                          <a:latin typeface="+mn-lt"/>
                        </a:rPr>
                        <a:t> de presentación</a:t>
                      </a:r>
                    </a:p>
                    <a:p>
                      <a:pPr marL="180975" indent="-180975" algn="l">
                        <a:buFont typeface="Wingdings" pitchFamily="2" charset="2"/>
                        <a:buChar char="§"/>
                      </a:pPr>
                      <a:endParaRPr lang="es-MX" sz="1200" baseline="0" dirty="0" smtClean="0">
                        <a:solidFill>
                          <a:schemeClr val="tx2">
                            <a:lumMod val="50000"/>
                          </a:schemeClr>
                        </a:solidFill>
                        <a:effectLst>
                          <a:outerShdw blurRad="38100" dist="38100" dir="2700000" algn="tl">
                            <a:srgbClr val="000000">
                              <a:alpha val="43137"/>
                            </a:srgbClr>
                          </a:outerShdw>
                        </a:effectLst>
                        <a:latin typeface="+mn-lt"/>
                      </a:endParaRPr>
                    </a:p>
                    <a:p>
                      <a:pPr marL="180975" indent="-180975" algn="l">
                        <a:buFont typeface="Wingdings" pitchFamily="2" charset="2"/>
                        <a:buChar char="§"/>
                      </a:pPr>
                      <a:r>
                        <a:rPr lang="es-MX" sz="1200" baseline="0" dirty="0" smtClean="0">
                          <a:solidFill>
                            <a:schemeClr val="tx2">
                              <a:lumMod val="50000"/>
                            </a:schemeClr>
                          </a:solidFill>
                          <a:effectLst>
                            <a:outerShdw blurRad="38100" dist="38100" dir="2700000" algn="tl">
                              <a:srgbClr val="000000">
                                <a:alpha val="43137"/>
                              </a:srgbClr>
                            </a:outerShdw>
                          </a:effectLst>
                          <a:latin typeface="+mn-lt"/>
                        </a:rPr>
                        <a:t>Testimonio entrevista</a:t>
                      </a:r>
                    </a:p>
                    <a:p>
                      <a:pPr marL="180975" indent="-180975" algn="l">
                        <a:buFont typeface="Wingdings" pitchFamily="2" charset="2"/>
                        <a:buChar char="§"/>
                      </a:pPr>
                      <a:endParaRPr lang="es-MX" sz="1200" baseline="0" dirty="0" smtClean="0">
                        <a:solidFill>
                          <a:schemeClr val="tx2">
                            <a:lumMod val="50000"/>
                          </a:schemeClr>
                        </a:solidFill>
                        <a:effectLst>
                          <a:outerShdw blurRad="38100" dist="38100" dir="2700000" algn="tl">
                            <a:srgbClr val="000000">
                              <a:alpha val="43137"/>
                            </a:srgbClr>
                          </a:outerShdw>
                        </a:effectLst>
                        <a:latin typeface="+mn-lt"/>
                      </a:endParaRPr>
                    </a:p>
                    <a:p>
                      <a:pPr marL="180975" indent="-180975" algn="l">
                        <a:buFont typeface="Wingdings" pitchFamily="2" charset="2"/>
                        <a:buChar char="§"/>
                      </a:pPr>
                      <a:r>
                        <a:rPr lang="es-MX" sz="1200" baseline="0" dirty="0" smtClean="0">
                          <a:solidFill>
                            <a:schemeClr val="tx2">
                              <a:lumMod val="50000"/>
                            </a:schemeClr>
                          </a:solidFill>
                          <a:effectLst>
                            <a:outerShdw blurRad="38100" dist="38100" dir="2700000" algn="tl">
                              <a:srgbClr val="000000">
                                <a:alpha val="43137"/>
                              </a:srgbClr>
                            </a:outerShdw>
                          </a:effectLst>
                          <a:latin typeface="+mn-lt"/>
                        </a:rPr>
                        <a:t>Testimonio disertación</a:t>
                      </a:r>
                    </a:p>
                    <a:p>
                      <a:pPr marL="180975" indent="-180975" algn="l">
                        <a:buFont typeface="Wingdings" pitchFamily="2" charset="2"/>
                        <a:buChar char="§"/>
                      </a:pPr>
                      <a:endParaRPr lang="es-MX" sz="1200" baseline="0" dirty="0" smtClean="0">
                        <a:solidFill>
                          <a:schemeClr val="tx2">
                            <a:lumMod val="50000"/>
                          </a:schemeClr>
                        </a:solidFill>
                        <a:effectLst>
                          <a:outerShdw blurRad="38100" dist="38100" dir="2700000" algn="tl">
                            <a:srgbClr val="000000">
                              <a:alpha val="43137"/>
                            </a:srgbClr>
                          </a:outerShdw>
                        </a:effectLst>
                        <a:latin typeface="+mn-lt"/>
                      </a:endParaRPr>
                    </a:p>
                    <a:p>
                      <a:pPr marL="180975" indent="-180975" algn="l">
                        <a:buFont typeface="Wingdings" pitchFamily="2" charset="2"/>
                        <a:buChar char="§"/>
                      </a:pPr>
                      <a:r>
                        <a:rPr lang="es-MX" sz="1200" baseline="0" dirty="0" smtClean="0">
                          <a:solidFill>
                            <a:schemeClr val="tx2">
                              <a:lumMod val="50000"/>
                            </a:schemeClr>
                          </a:solidFill>
                          <a:effectLst>
                            <a:outerShdw blurRad="38100" dist="38100" dir="2700000" algn="tl">
                              <a:srgbClr val="000000">
                                <a:alpha val="43137"/>
                              </a:srgbClr>
                            </a:outerShdw>
                          </a:effectLst>
                          <a:latin typeface="+mn-lt"/>
                        </a:rPr>
                        <a:t>Llenado de formularios</a:t>
                      </a:r>
                    </a:p>
                    <a:p>
                      <a:pPr marL="180975" indent="-180975" algn="l">
                        <a:buFont typeface="Wingdings" pitchFamily="2" charset="2"/>
                        <a:buChar char="§"/>
                      </a:pPr>
                      <a:endParaRPr lang="es-MX" sz="1200" baseline="0" dirty="0" smtClean="0">
                        <a:solidFill>
                          <a:schemeClr val="tx2">
                            <a:lumMod val="50000"/>
                          </a:schemeClr>
                        </a:solidFill>
                        <a:effectLst>
                          <a:outerShdw blurRad="38100" dist="38100" dir="2700000" algn="tl">
                            <a:srgbClr val="000000">
                              <a:alpha val="43137"/>
                            </a:srgbClr>
                          </a:outerShdw>
                        </a:effectLst>
                        <a:latin typeface="+mn-lt"/>
                      </a:endParaRPr>
                    </a:p>
                    <a:p>
                      <a:pPr marL="180975" indent="-180975" algn="l">
                        <a:buFont typeface="Wingdings" pitchFamily="2" charset="2"/>
                        <a:buChar char="§"/>
                      </a:pPr>
                      <a:r>
                        <a:rPr lang="es-MX" sz="1200" baseline="0" dirty="0" smtClean="0">
                          <a:solidFill>
                            <a:schemeClr val="tx2">
                              <a:lumMod val="50000"/>
                            </a:schemeClr>
                          </a:solidFill>
                          <a:effectLst>
                            <a:outerShdw blurRad="38100" dist="38100" dir="2700000" algn="tl">
                              <a:srgbClr val="000000">
                                <a:alpha val="43137"/>
                              </a:srgbClr>
                            </a:outerShdw>
                          </a:effectLst>
                          <a:latin typeface="+mn-lt"/>
                        </a:rPr>
                        <a:t>Seguimiento instrucciones escritas, etc.</a:t>
                      </a:r>
                    </a:p>
                    <a:p>
                      <a:pPr marL="180975" indent="-180975" algn="l">
                        <a:buFont typeface="Wingdings" pitchFamily="2" charset="2"/>
                        <a:buChar char="§"/>
                      </a:pPr>
                      <a:endParaRPr lang="es-MX" sz="1200" dirty="0" smtClean="0">
                        <a:solidFill>
                          <a:schemeClr val="tx2">
                            <a:lumMod val="50000"/>
                          </a:schemeClr>
                        </a:solidFill>
                        <a:effectLst>
                          <a:outerShdw blurRad="38100" dist="38100" dir="2700000" algn="tl">
                            <a:srgbClr val="000000">
                              <a:alpha val="43137"/>
                            </a:srgbClr>
                          </a:outerShdw>
                        </a:effectLst>
                        <a:latin typeface="+mn-lt"/>
                      </a:endParaRPr>
                    </a:p>
                  </a:txBody>
                  <a:tcPr/>
                </a:tc>
              </a:tr>
              <a:tr h="433034">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200" dirty="0" smtClean="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L w="28575" cap="flat" cmpd="sng" algn="ctr">
                      <a:solidFill>
                        <a:schemeClr val="accent6">
                          <a:lumMod val="75000"/>
                        </a:schemeClr>
                      </a:solid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dirty="0" smtClean="0">
                          <a:effectLst>
                            <a:outerShdw blurRad="38100" dist="38100" dir="2700000" algn="tl">
                              <a:srgbClr val="000000">
                                <a:alpha val="43137"/>
                              </a:srgbClr>
                            </a:outerShdw>
                          </a:effectLst>
                          <a:latin typeface="+mn-lt"/>
                        </a:rPr>
                        <a:t>Se solicita</a:t>
                      </a:r>
                      <a:r>
                        <a:rPr lang="es-MX" sz="1200" baseline="0" dirty="0" smtClean="0">
                          <a:effectLst>
                            <a:outerShdw blurRad="38100" dist="38100" dir="2700000" algn="tl">
                              <a:srgbClr val="000000">
                                <a:alpha val="43137"/>
                              </a:srgbClr>
                            </a:outerShdw>
                          </a:effectLst>
                          <a:latin typeface="+mn-lt"/>
                        </a:rPr>
                        <a:t> diseñador web</a:t>
                      </a:r>
                      <a:endParaRPr lang="es-MX" sz="1200" dirty="0" smtClean="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r h="473396">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L w="28575" cap="flat" cmpd="sng" algn="ctr">
                      <a:solidFill>
                        <a:schemeClr val="accent6">
                          <a:lumMod val="75000"/>
                        </a:schemeClr>
                      </a:solid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a:txBody>
                    <a:bodyPr/>
                    <a:lstStyle/>
                    <a:p>
                      <a:r>
                        <a:rPr lang="es-MX" sz="1200" dirty="0" smtClean="0">
                          <a:effectLst>
                            <a:outerShdw blurRad="38100" dist="38100" dir="2700000" algn="tl">
                              <a:srgbClr val="000000">
                                <a:alpha val="43137"/>
                              </a:srgbClr>
                            </a:outerShdw>
                          </a:effectLst>
                          <a:latin typeface="+mn-lt"/>
                        </a:rPr>
                        <a:t>No todos los caminos lleva a Roma</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r h="433034">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rowSpan="3">
                  <a:txBody>
                    <a:bodyPr/>
                    <a:lstStyle/>
                    <a:p>
                      <a:r>
                        <a:rPr lang="es-MX" sz="1200" dirty="0" smtClean="0">
                          <a:effectLst>
                            <a:outerShdw blurRad="38100" dist="38100" dir="2700000" algn="tl">
                              <a:srgbClr val="000000">
                                <a:alpha val="43137"/>
                              </a:srgbClr>
                            </a:outerShdw>
                          </a:effectLst>
                          <a:latin typeface="+mn-lt"/>
                        </a:rPr>
                        <a:t>Comunicar con lenguaje no verbal</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EFF3EA"/>
                    </a:solidFill>
                  </a:tcPr>
                </a:tc>
                <a:tc>
                  <a:txBody>
                    <a:bodyPr/>
                    <a:lstStyle/>
                    <a:p>
                      <a:r>
                        <a:rPr lang="es-MX" sz="1200" dirty="0" smtClean="0">
                          <a:effectLst>
                            <a:outerShdw blurRad="38100" dist="38100" dir="2700000" algn="tl">
                              <a:srgbClr val="000000">
                                <a:alpha val="43137"/>
                              </a:srgbClr>
                            </a:outerShdw>
                          </a:effectLst>
                          <a:latin typeface="+mn-lt"/>
                        </a:rPr>
                        <a:t>¿Carita feliz?</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r h="628405">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L w="28575" cap="flat" cmpd="sng" algn="ctr">
                      <a:solidFill>
                        <a:schemeClr val="accent6">
                          <a:lumMod val="75000"/>
                        </a:schemeClr>
                      </a:solid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a:txBody>
                    <a:bodyPr/>
                    <a:lstStyle/>
                    <a:p>
                      <a:r>
                        <a:rPr lang="es-MX" sz="1200" dirty="0" smtClean="0">
                          <a:effectLst>
                            <a:outerShdw blurRad="38100" dist="38100" dir="2700000" algn="tl">
                              <a:srgbClr val="000000">
                                <a:alpha val="43137"/>
                              </a:srgbClr>
                            </a:outerShdw>
                          </a:effectLst>
                          <a:latin typeface="+mn-lt"/>
                        </a:rPr>
                        <a:t>A ver… ¿Cómo te lo digo?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90 minutos</a:t>
                      </a:r>
                    </a:p>
                    <a:p>
                      <a:pPr algn="ctr"/>
                      <a:r>
                        <a:rPr lang="es-MX" sz="1200" dirty="0" smtClean="0">
                          <a:effectLst>
                            <a:outerShdw blurRad="38100" dist="38100" dir="2700000" algn="tl">
                              <a:srgbClr val="000000">
                                <a:alpha val="43137"/>
                              </a:srgbClr>
                            </a:outerShdw>
                          </a:effectLst>
                          <a:latin typeface="+mn-lt"/>
                        </a:rPr>
                        <a:t>(divididos</a:t>
                      </a:r>
                      <a:r>
                        <a:rPr lang="es-MX" sz="1200" baseline="0" dirty="0" smtClean="0">
                          <a:effectLst>
                            <a:outerShdw blurRad="38100" dist="38100" dir="2700000" algn="tl">
                              <a:srgbClr val="000000">
                                <a:alpha val="43137"/>
                              </a:srgbClr>
                            </a:outerShdw>
                          </a:effectLst>
                          <a:latin typeface="+mn-lt"/>
                        </a:rPr>
                        <a:t> en 2 sesiones)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r h="473396">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tc>
                <a:tc vMerge="1">
                  <a:txBody>
                    <a:bodyPr/>
                    <a:lstStyle/>
                    <a:p>
                      <a:endParaRPr lang="es-MX" sz="1200"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L w="28575" cap="flat" cmpd="sng" algn="ctr">
                      <a:solidFill>
                        <a:schemeClr val="accent6">
                          <a:lumMod val="75000"/>
                        </a:schemeClr>
                      </a:solid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a:txBody>
                    <a:bodyPr/>
                    <a:lstStyle/>
                    <a:p>
                      <a:r>
                        <a:rPr lang="es-MX" sz="1200" dirty="0" smtClean="0">
                          <a:effectLst>
                            <a:outerShdw blurRad="38100" dist="38100" dir="2700000" algn="tl">
                              <a:srgbClr val="000000">
                                <a:alpha val="43137"/>
                              </a:srgbClr>
                            </a:outerShdw>
                          </a:effectLst>
                          <a:latin typeface="+mn-lt"/>
                        </a:rPr>
                        <a:t>Cuéntame</a:t>
                      </a:r>
                      <a:r>
                        <a:rPr lang="es-MX" sz="1200" baseline="0" dirty="0" smtClean="0">
                          <a:effectLst>
                            <a:outerShdw blurRad="38100" dist="38100" dir="2700000" algn="tl">
                              <a:srgbClr val="000000">
                                <a:alpha val="43137"/>
                              </a:srgbClr>
                            </a:outerShdw>
                          </a:effectLst>
                          <a:latin typeface="+mn-lt"/>
                        </a:rPr>
                        <a:t> quien eres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r h="433034">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rowSpan="2">
                  <a:txBody>
                    <a:bodyPr/>
                    <a:lstStyle/>
                    <a:p>
                      <a:r>
                        <a:rPr lang="es-MX" sz="1200" dirty="0" smtClean="0">
                          <a:effectLst>
                            <a:outerShdw blurRad="38100" dist="38100" dir="2700000" algn="tl">
                              <a:srgbClr val="000000">
                                <a:alpha val="43137"/>
                              </a:srgbClr>
                            </a:outerShdw>
                          </a:effectLst>
                          <a:latin typeface="+mn-lt"/>
                        </a:rPr>
                        <a:t>Ser asertiva (o)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r>
                        <a:rPr lang="es-MX" sz="1200" dirty="0" smtClean="0">
                          <a:effectLst>
                            <a:outerShdw blurRad="38100" dist="38100" dir="2700000" algn="tl">
                              <a:srgbClr val="000000">
                                <a:alpha val="43137"/>
                              </a:srgbClr>
                            </a:outerShdw>
                          </a:effectLst>
                          <a:latin typeface="+mn-lt"/>
                        </a:rPr>
                        <a:t>Lo</a:t>
                      </a:r>
                      <a:r>
                        <a:rPr lang="es-MX" sz="1200" baseline="0" dirty="0" smtClean="0">
                          <a:effectLst>
                            <a:outerShdw blurRad="38100" dist="38100" dir="2700000" algn="tl">
                              <a:srgbClr val="000000">
                                <a:alpha val="43137"/>
                              </a:srgbClr>
                            </a:outerShdw>
                          </a:effectLst>
                          <a:latin typeface="+mn-lt"/>
                        </a:rPr>
                        <a:t> pasivo, lo agresivo, lo asertivo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r h="433034">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tcPr>
                </a:tc>
                <a:tc vMerge="1">
                  <a:txBody>
                    <a:bodyPr/>
                    <a:lstStyle/>
                    <a:p>
                      <a:endParaRPr lang="es-MX" sz="1200"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L w="28575" cap="flat" cmpd="sng" algn="ctr">
                      <a:solidFill>
                        <a:schemeClr val="accent6">
                          <a:lumMod val="75000"/>
                        </a:schemeClr>
                      </a:solid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a:txBody>
                    <a:bodyPr/>
                    <a:lstStyle/>
                    <a:p>
                      <a:r>
                        <a:rPr lang="es-MX" sz="1200" dirty="0" smtClean="0">
                          <a:effectLst>
                            <a:outerShdw blurRad="38100" dist="38100" dir="2700000" algn="tl">
                              <a:srgbClr val="000000">
                                <a:alpha val="43137"/>
                              </a:srgbClr>
                            </a:outerShdw>
                          </a:effectLst>
                          <a:latin typeface="+mn-lt"/>
                        </a:rPr>
                        <a:t>Espero que lo tomes bien</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a:txBody>
                    <a:bodyPr/>
                    <a:lstStyle/>
                    <a:p>
                      <a:pPr algn="ctr"/>
                      <a:r>
                        <a:rPr lang="es-MX" sz="1200" dirty="0" smtClean="0">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7800"/>
                            </p:stCondLst>
                            <p:childTnLst>
                              <p:par>
                                <p:cTn id="11" presetID="21"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4)">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Cuéntame quien eres</a:t>
            </a: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60</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LO PASIVO, LO AGRESIVO, LO ASERTIVO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lnSpcReduction="100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SER ASERTIVA (O)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71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p:txBody>
          <a:bodyPr>
            <a:normAutofit fontScale="55000" lnSpcReduction="20000"/>
          </a:bodyPr>
          <a:lstStyle/>
          <a:p>
            <a:pPr algn="just"/>
            <a:r>
              <a:rPr lang="es-MX" dirty="0" smtClean="0"/>
              <a:t>El </a:t>
            </a:r>
            <a:r>
              <a:rPr lang="es-MX" b="1" dirty="0" smtClean="0"/>
              <a:t>objetivo</a:t>
            </a:r>
            <a:r>
              <a:rPr lang="es-MX" dirty="0" smtClean="0"/>
              <a:t> de la actividad es identificar que sentimientos, deseos y opiniones influyen en nuestra relación con los demás y la forma en que respondemos a un estímulo determinado. Para ello, los aprendizajes esperados son:</a:t>
            </a:r>
          </a:p>
          <a:p>
            <a:pPr algn="just"/>
            <a:endParaRPr lang="es-MX" dirty="0" smtClean="0"/>
          </a:p>
          <a:p>
            <a:pPr lvl="1" algn="just"/>
            <a:r>
              <a:rPr lang="es-MX" b="1" u="sng" dirty="0" smtClean="0"/>
              <a:t>Conocimiento</a:t>
            </a:r>
            <a:r>
              <a:rPr lang="es-MX" b="1" dirty="0" smtClean="0"/>
              <a:t>:</a:t>
            </a:r>
            <a:r>
              <a:rPr lang="es-MX" dirty="0" smtClean="0"/>
              <a:t> Conocer las claves verbales y no verbales que permiten distinguir una conducta asertiva, de una agresiva y una pasiva.</a:t>
            </a:r>
          </a:p>
          <a:p>
            <a:pPr lvl="1" algn="just"/>
            <a:endParaRPr lang="es-MX" b="1" u="sng" dirty="0" smtClean="0"/>
          </a:p>
          <a:p>
            <a:pPr lvl="1" algn="just"/>
            <a:r>
              <a:rPr lang="es-MX" b="1" u="sng" dirty="0" smtClean="0"/>
              <a:t>Habilidad</a:t>
            </a:r>
            <a:r>
              <a:rPr lang="es-MX" b="1" dirty="0" smtClean="0"/>
              <a:t>:</a:t>
            </a:r>
            <a:r>
              <a:rPr lang="es-MX" dirty="0" smtClean="0"/>
              <a:t> Identificar cuándo uno mismo está actuando de manera poco asertiva, es decir, agresiva o pasivamente.</a:t>
            </a:r>
          </a:p>
          <a:p>
            <a:pPr lvl="1" algn="just"/>
            <a:endParaRPr lang="es-MX" b="1" u="sng" dirty="0" smtClean="0"/>
          </a:p>
          <a:p>
            <a:pPr lvl="1" algn="just"/>
            <a:r>
              <a:rPr lang="es-MX" b="1" u="sng" dirty="0" smtClean="0"/>
              <a:t>Actitud</a:t>
            </a:r>
            <a:r>
              <a:rPr lang="es-MX" b="1" dirty="0" smtClean="0"/>
              <a:t>:</a:t>
            </a:r>
            <a:r>
              <a:rPr lang="es-MX" dirty="0" smtClean="0"/>
              <a:t> Asumir el compromiso personal de decir las cosas asertivamente, tanto a nivel verbal como no verbal.</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3">
                                            <p:txEl>
                                              <p:pRg st="0" end="0"/>
                                            </p:txEl>
                                          </p:spTgt>
                                        </p:tgtEl>
                                      </p:cBhvr>
                                    </p:animEffect>
                                  </p:childTnLst>
                                </p:cTn>
                              </p:par>
                            </p:childTnLst>
                          </p:cTn>
                        </p:par>
                        <p:par>
                          <p:cTn id="18" fill="hold">
                            <p:stCondLst>
                              <p:cond delay="23600"/>
                            </p:stCondLst>
                            <p:childTnLst>
                              <p:par>
                                <p:cTn id="19" presetID="29"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3">
                                            <p:txEl>
                                              <p:pRg st="2" end="2"/>
                                            </p:txEl>
                                          </p:spTgt>
                                        </p:tgtEl>
                                      </p:cBhvr>
                                    </p:animEffect>
                                  </p:childTnLst>
                                </p:cTn>
                              </p:par>
                            </p:childTnLst>
                          </p:cTn>
                        </p:par>
                        <p:par>
                          <p:cTn id="24" fill="hold">
                            <p:stCondLst>
                              <p:cond delay="25600"/>
                            </p:stCondLst>
                            <p:childTnLst>
                              <p:par>
                                <p:cTn id="25" presetID="29"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3">
                                            <p:txEl>
                                              <p:pRg st="4" end="4"/>
                                            </p:txEl>
                                          </p:spTgt>
                                        </p:tgtEl>
                                      </p:cBhvr>
                                    </p:animEffect>
                                  </p:childTnLst>
                                </p:cTn>
                              </p:par>
                            </p:childTnLst>
                          </p:cTn>
                        </p:par>
                        <p:par>
                          <p:cTn id="30" fill="hold">
                            <p:stCondLst>
                              <p:cond delay="27600"/>
                            </p:stCondLst>
                            <p:childTnLst>
                              <p:par>
                                <p:cTn id="31" presetID="29"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2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4" dur="2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Asertividad"/>
          <p:cNvPicPr>
            <a:picLocks noChangeAspect="1" noChangeArrowheads="1"/>
          </p:cNvPicPr>
          <p:nvPr/>
        </p:nvPicPr>
        <p:blipFill>
          <a:blip r:embed="rId3" cstate="print"/>
          <a:srcRect/>
          <a:stretch>
            <a:fillRect/>
          </a:stretch>
        </p:blipFill>
        <p:spPr bwMode="auto">
          <a:xfrm>
            <a:off x="6660232" y="3921256"/>
            <a:ext cx="2483768" cy="1859279"/>
          </a:xfrm>
          <a:prstGeom prst="rect">
            <a:avLst/>
          </a:prstGeom>
          <a:noFill/>
        </p:spPr>
      </p:pic>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p:txBody>
          <a:bodyPr>
            <a:normAutofit/>
          </a:bodyPr>
          <a:lstStyle/>
          <a:p>
            <a:pPr algn="just"/>
            <a:r>
              <a:rPr lang="es-MX" sz="2000" dirty="0" smtClean="0"/>
              <a:t>La interacción con los demás, </a:t>
            </a:r>
            <a:r>
              <a:rPr lang="es-MX" sz="2000" b="1" dirty="0" smtClean="0"/>
              <a:t>cuando se trata de emitir una opinión que afecte al interlocutor</a:t>
            </a:r>
            <a:r>
              <a:rPr lang="es-MX" sz="2000" dirty="0" smtClean="0"/>
              <a:t>, puede convertirse en una fuente considerable de estrés o de angustia. La asertividad permite reducir el estrés, en la medida que favorece la defensa de los derechos de cada uno, sin agredir ni ser agredido. Sin embargo, ser asertivo no es tan fácil, y muchas veces, se confunde con ser agresivo o pasivo.</a:t>
            </a:r>
          </a:p>
          <a:p>
            <a:pPr algn="just"/>
            <a:endParaRPr lang="es-MX" sz="2000" b="1" u="sng" dirty="0" smtClean="0"/>
          </a:p>
          <a:p>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63</a:t>
            </a:fld>
            <a:endParaRPr lang="es-MX"/>
          </a:p>
        </p:txBody>
      </p:sp>
      <p:sp>
        <p:nvSpPr>
          <p:cNvPr id="6" name="5 Rectángulo"/>
          <p:cNvSpPr/>
          <p:nvPr/>
        </p:nvSpPr>
        <p:spPr>
          <a:xfrm>
            <a:off x="539552" y="4593902"/>
            <a:ext cx="5976664" cy="923330"/>
          </a:xfrm>
          <a:prstGeom prst="rect">
            <a:avLst/>
          </a:prstGeom>
        </p:spPr>
        <p:txBody>
          <a:bodyPr wrap="square">
            <a:spAutoFit/>
          </a:bodyPr>
          <a:lstStyle/>
          <a:p>
            <a:pPr marL="273050" indent="-273050" algn="just">
              <a:buFont typeface="Arial" pitchFamily="34" charset="0"/>
              <a:buChar char="•"/>
            </a:pPr>
            <a:r>
              <a:rPr lang="es-MX" dirty="0" smtClean="0"/>
              <a:t>La </a:t>
            </a:r>
            <a:r>
              <a:rPr lang="es-MX" b="1" dirty="0" smtClean="0"/>
              <a:t>asertividad</a:t>
            </a:r>
            <a:r>
              <a:rPr lang="es-MX" dirty="0" smtClean="0"/>
              <a:t> es la expresión directa de los propios sentimientos, deseos y opiniones, sin amenazar, castigar o atropellar a los demás.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900"/>
                            </p:stCondLst>
                            <p:childTnLst>
                              <p:par>
                                <p:cTn id="17" presetID="29" presetClass="entr" presetSubtype="0" fill="hold" nodeType="afterEffect">
                                  <p:stCondLst>
                                    <p:cond delay="0"/>
                                  </p:stCondLst>
                                  <p:childTnLst>
                                    <p:set>
                                      <p:cBhvr>
                                        <p:cTn id="18" dur="1" fill="hold">
                                          <p:stCondLst>
                                            <p:cond delay="0"/>
                                          </p:stCondLst>
                                        </p:cTn>
                                        <p:tgtEl>
                                          <p:spTgt spid="6150"/>
                                        </p:tgtEl>
                                        <p:attrNameLst>
                                          <p:attrName>style.visibility</p:attrName>
                                        </p:attrNameLst>
                                      </p:cBhvr>
                                      <p:to>
                                        <p:strVal val="visible"/>
                                      </p:to>
                                    </p:set>
                                    <p:anim calcmode="lin" valueType="num">
                                      <p:cBhvr>
                                        <p:cTn id="19" dur="1000" fill="hold"/>
                                        <p:tgtEl>
                                          <p:spTgt spid="6150"/>
                                        </p:tgtEl>
                                        <p:attrNameLst>
                                          <p:attrName>ppt_x</p:attrName>
                                        </p:attrNameLst>
                                      </p:cBhvr>
                                      <p:tavLst>
                                        <p:tav tm="0">
                                          <p:val>
                                            <p:strVal val="#ppt_x-.2"/>
                                          </p:val>
                                        </p:tav>
                                        <p:tav tm="100000">
                                          <p:val>
                                            <p:strVal val="#ppt_x"/>
                                          </p:val>
                                        </p:tav>
                                      </p:tavLst>
                                    </p:anim>
                                    <p:anim calcmode="lin" valueType="num">
                                      <p:cBhvr>
                                        <p:cTn id="20" dur="1000" fill="hold"/>
                                        <p:tgtEl>
                                          <p:spTgt spid="615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150"/>
                                        </p:tgtEl>
                                      </p:cBhvr>
                                    </p:animEffect>
                                  </p:childTnLst>
                                </p:cTn>
                              </p:par>
                              <p:par>
                                <p:cTn id="22" presetID="34"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from="(-#ppt_w/2)" to="(#ppt_x)" calcmode="lin" valueType="num">
                                      <p:cBhvr>
                                        <p:cTn id="24" dur="1200" fill="hold">
                                          <p:stCondLst>
                                            <p:cond delay="0"/>
                                          </p:stCondLst>
                                        </p:cTn>
                                        <p:tgtEl>
                                          <p:spTgt spid="6"/>
                                        </p:tgtEl>
                                        <p:attrNameLst>
                                          <p:attrName>ppt_x</p:attrName>
                                        </p:attrNameLst>
                                      </p:cBhvr>
                                    </p:anim>
                                    <p:anim from="0" to="-1.0" calcmode="lin" valueType="num">
                                      <p:cBhvr>
                                        <p:cTn id="25" dur="400" decel="50000" autoRev="1" fill="hold">
                                          <p:stCondLst>
                                            <p:cond delay="1200"/>
                                          </p:stCondLst>
                                        </p:cTn>
                                        <p:tgtEl>
                                          <p:spTgt spid="6"/>
                                        </p:tgtEl>
                                        <p:attrNameLst>
                                          <p:attrName>xshear</p:attrName>
                                        </p:attrNameLst>
                                      </p:cBhvr>
                                    </p:anim>
                                    <p:animScale>
                                      <p:cBhvr>
                                        <p:cTn id="26" dur="400" decel="100000" autoRev="1" fill="hold">
                                          <p:stCondLst>
                                            <p:cond delay="1200"/>
                                          </p:stCondLst>
                                        </p:cTn>
                                        <p:tgtEl>
                                          <p:spTgt spid="6"/>
                                        </p:tgtEl>
                                      </p:cBhvr>
                                      <p:from x="100000" y="100000"/>
                                      <p:to x="80000" y="100000"/>
                                    </p:animScale>
                                    <p:anim by="(#ppt_h/3+#ppt_w*0.1)" calcmode="lin" valueType="num">
                                      <p:cBhvr additive="sum">
                                        <p:cTn id="27" dur="400" decel="100000" autoRev="1" fill="hold">
                                          <p:stCondLst>
                                            <p:cond delay="12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a:xfrm>
            <a:off x="467544" y="1268760"/>
            <a:ext cx="7128792" cy="4958011"/>
          </a:xfrm>
        </p:spPr>
        <p:txBody>
          <a:bodyPr>
            <a:normAutofit fontScale="92500" lnSpcReduction="20000"/>
          </a:bodyPr>
          <a:lstStyle/>
          <a:p>
            <a:pPr algn="just"/>
            <a:r>
              <a:rPr lang="es-MX" sz="1800" dirty="0" smtClean="0"/>
              <a:t>En el lenguaje no verbal, la conducta asertiva se reconoce por un tono de voz seguro, firme y pausado; por una expresión corporal firme y levemente inclinada. Movimientos relajados de manos, espontáneos y sencillos; y por una expresión facial que expresa seriedad (en tono cordial, no grosero) e interés por el interlocutor.</a:t>
            </a:r>
          </a:p>
          <a:p>
            <a:pPr algn="just"/>
            <a:endParaRPr lang="es-MX" sz="1800" dirty="0" smtClean="0"/>
          </a:p>
          <a:p>
            <a:pPr algn="just"/>
            <a:r>
              <a:rPr lang="es-MX" sz="1800" dirty="0" smtClean="0"/>
              <a:t>La </a:t>
            </a:r>
            <a:r>
              <a:rPr lang="es-MX" sz="1800" b="1" dirty="0" smtClean="0"/>
              <a:t>conducta pasiva</a:t>
            </a:r>
            <a:r>
              <a:rPr lang="es-MX" sz="1800" dirty="0" smtClean="0"/>
              <a:t> se caracteriza por no respetar los derechos propios , puesto que no expresa abiertamente sus sentimientos, pensamientos y opiniones o los expresa de una manera derrotista, con disculpas y falta de confianza, de tal manera que los demás puedan no hacerle caso. La conducta pasiva busca apaciguar a los demás y evitar toda forma de conflicto. La persona que actúa así puede sentirse a menudo incomprendida, no tomada en cuenta, manipulada y molesta; o volverse irritable y hostil con los demás.</a:t>
            </a:r>
          </a:p>
          <a:p>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64</a:t>
            </a:fld>
            <a:endParaRPr lang="es-MX"/>
          </a:p>
        </p:txBody>
      </p:sp>
      <p:pic>
        <p:nvPicPr>
          <p:cNvPr id="5" name="Picture 14" descr="http://t3.gstatic.com/images?q=tbn:ANd9GcRlPut8se1KswxFjBNnlYoRT1vryinhueC49XfEGv61YYWkUGPq"/>
          <p:cNvPicPr>
            <a:picLocks noChangeAspect="1" noChangeArrowheads="1"/>
          </p:cNvPicPr>
          <p:nvPr/>
        </p:nvPicPr>
        <p:blipFill>
          <a:blip r:embed="rId3" cstate="print"/>
          <a:srcRect/>
          <a:stretch>
            <a:fillRect/>
          </a:stretch>
        </p:blipFill>
        <p:spPr bwMode="auto">
          <a:xfrm>
            <a:off x="7658100" y="4797152"/>
            <a:ext cx="1485900" cy="14210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9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par>
                          <p:cTn id="22" fill="hold">
                            <p:stCondLst>
                              <p:cond delay="7900"/>
                            </p:stCondLst>
                            <p:childTnLst>
                              <p:par>
                                <p:cTn id="23" presetID="29"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ppt_x</p:attrName>
                                        </p:attrNameLst>
                                      </p:cBhvr>
                                      <p:tavLst>
                                        <p:tav tm="0">
                                          <p:val>
                                            <p:strVal val="#ppt_x-.2"/>
                                          </p:val>
                                        </p:tav>
                                        <p:tav tm="100000">
                                          <p:val>
                                            <p:strVal val="#ppt_x"/>
                                          </p:val>
                                        </p:tav>
                                      </p:tavLst>
                                    </p:anim>
                                    <p:anim calcmode="lin" valueType="num">
                                      <p:cBhvr>
                                        <p:cTn id="2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619672" y="1340768"/>
            <a:ext cx="7077472" cy="4741987"/>
          </a:xfrm>
        </p:spPr>
        <p:txBody>
          <a:bodyPr>
            <a:normAutofit fontScale="85000" lnSpcReduction="10000"/>
          </a:bodyPr>
          <a:lstStyle/>
          <a:p>
            <a:pPr algn="just"/>
            <a:r>
              <a:rPr lang="es-MX" sz="2000" dirty="0" smtClean="0"/>
              <a:t>En el lenguaje no verbal, la conducta pasiva se reconoce por un tono de voz sumiso, bajo, tímido, ansioso, culpable e inseguro; un cuerpo de hombros caídos, encogido, que quiere parecer insignificante, manos con movimientos nerviosos; y una expresión facial de mirada hacia abajo, cabeza inclinada, con rasgos de timidez y vergüenza.</a:t>
            </a:r>
          </a:p>
          <a:p>
            <a:pPr algn="just"/>
            <a:endParaRPr lang="es-MX" sz="2000" dirty="0" smtClean="0"/>
          </a:p>
          <a:p>
            <a:pPr algn="just"/>
            <a:endParaRPr lang="es-MX" sz="2000" dirty="0" smtClean="0"/>
          </a:p>
          <a:p>
            <a:pPr algn="just"/>
            <a:endParaRPr lang="es-MX" sz="2000" dirty="0" smtClean="0"/>
          </a:p>
          <a:p>
            <a:pPr algn="just"/>
            <a:endParaRPr lang="es-MX" sz="2000" dirty="0" smtClean="0"/>
          </a:p>
          <a:p>
            <a:pPr algn="just"/>
            <a:r>
              <a:rPr lang="es-MX" sz="2000" dirty="0" smtClean="0"/>
              <a:t>Por último, la </a:t>
            </a:r>
            <a:r>
              <a:rPr lang="es-MX" sz="2000" b="1" dirty="0" smtClean="0"/>
              <a:t>conducta agresiva</a:t>
            </a:r>
            <a:r>
              <a:rPr lang="es-MX" sz="2000" dirty="0" smtClean="0"/>
              <a:t> se reconoce como una defensa inapropiada e impositiva de los pensamientos y sentimientos propios, transgrediendo los derechos de las otras personas.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65</a:t>
            </a:fld>
            <a:endParaRPr lang="es-MX"/>
          </a:p>
        </p:txBody>
      </p:sp>
      <p:sp>
        <p:nvSpPr>
          <p:cNvPr id="2052" name="AutoShape 4" descr="data:image/jpg;base64,/9j/4AAQSkZJRgABAQAAAQABAAD/2wBDAAkGBwgHBgkIBwgKCgkLDRYPDQwMDRsUFRAWIB0iIiAdHx8kKDQsJCYxJx8fLT0tMTU3Ojo6Iys/RD84QzQ5Ojf/2wBDAQoKCg0MDRoPDxo3JR8lNzc3Nzc3Nzc3Nzc3Nzc3Nzc3Nzc3Nzc3Nzc3Nzc3Nzc3Nzc3Nzc3Nzc3Nzc3Nzc3Nzf/wAARCACNAIoDASIAAhEBAxEB/8QAHAAAAAcBAQAAAAAAAAAAAAAAAAMEBQYHCAEC/8QAPhAAAgEDAwIEBAMECQMFAAAAAQIDBAURABIhBjETQVFhByJxgRQykRUjUqEIJDNCYnKxwfAWgpIXsrTR8f/EABoBAQADAQEBAAAAAAAAAAAAAAABAgMFBAb/xAAnEQACAgEEAQMEAwAAAAAAAAAAAQIDEQQSITEFQWGBEyJRkXGh8P/aAAwDAQACEQMRAD8AuudZGaPw2VQG+fcucjB7c8HOOedeTvki+UMhz5qNN90u0lDW09MKSeoE6vg06bmQjGCR22nPckc4+ya3dTUdSZmnqKakjRigjqJ1WbIzuLIT8vbgd/PjQBHVNglv01MrTRLBBFORA4PzTFQsbZHkuSf00i6dhvxpGtslxpqF6E+H4MdN4rCM8xkOxAI28Z2jlSPLUnongqXeqiiZSwCh3UqXUZwQD5cnUB+J3V1P0e8FRSvE94dGjSmxkNCexk9MMMj1+YdiToA/rG7WDpml3dQ3a4V9SwzHRLUlGkPuke0Ae54+uqUvnxDuVwj8CgpKG1UwkWRFo4AJAynKt4h+bcPUEajF0uNXdK6etr52nqZ3LySN3Y6R6AU1NbU1UrS1NRLNKxyzyuWJPuTojcc5150NAetx9dG09XUU0iyU88sTryGjcqR9xojQ0BKbb1vdqNKeOSo8WKndnUMq7ju5KlipyuedpBGecaW3P4j3isaaSGQ080zhnkjkYdjkYUHAx759sahOhoC1OjvjNcbHS09vuNDDW0cCCNGj/dyKo/kf0H11eHR/UtB1Ta/2lbXPhM5Ro3GHjYdwwBI9/odY71OvhP1gel+okWpmK2yrIjqR5L5K/wBif0J0BqdlDDntrzuQMI8/NjtoRSJLGroysrDKspyCPUaHhoZBJj5gCM58j/8AmgCZm/DxzTSCR0XLbVXccAdgAMn6d+defwFE/wA5pIctzzCuf9NHAN4h3NlCMAf8/wCcaMwPTQEV6uu8tprLcpeUUtSzxSrGi5JI4w5ICsOSOfI8dtNdLFDcJ7Y1rMs1NSK08ktz3OYpXHy4BILSAbiAeFDZHcalN4Su3LJbaaCWoCkK08xVE5HO0A5P6fXSKksVFFKKivo1qqqpwJ5qmMTOXxxzjaqgDHAA7eegE/VF8j6N6eq7pXVclVKBthSXaviSHsoCgYHmfYHWU7ncKq51s9XXStNUTOWd2OST/wDWrL/pA3pqnqentUT/ALihgG5A3HiPyeO3C7f11VOgBoaGhoAaGhoaAGhroGe2gQRoDmhoaGgBroODnXNDQGjvgZ1RNfen5rRXuXmtyqkbZIZoTkL+hGM+mNWluVELE/KBnOsz/AmJarrRqaaMSQPSszq2cZRkZTx6MBrS7cL/AKaA437xN6gE4yugoYqN4AbHIHbOmn/qOhiqzS15loX3FUariMccn+Vz8p+mc+2i5OobeJGAvdoUAnhqlMj6/NoB3qPzpti3vzt9O3PPloqV0p1kYowUK0jNtOOOTzpbpm6xaROlbw8BAkWimKnGedh0BkfqG6TXm9VtyqDmSqmaQ+wJ4H2GBpt1065oAaGhoaAGhoaPo6aasqY6emieWaVgkcaDJZj2AGgFNltVVeLlT2+hiMs87bUX/c+gA5J04320RxXqsoLYTNFQqUkmPZig+dvoWzj7asAdMXj4a0NNcKeoo5a6tjdZY2gJMJC7tqvn9eByPPUcju1lXoepp5LdUQ3OYEpWFzioYsN2SOMDngj/AHOs5OxPKXBZYa7IERzrmnmOzSt0/UXp8rTx1CU6cfndgWP2AH8xpnbgnWmU+ipzQ0NDQFnfAaop6HqesrKrxhHHRMu6OJpANzr3CgkDg89taCa6UFRblrILjS/hyQRP4o8Pg8gnI+mM6pP+jvA/4m/VMaSM6U0aLsIBJLMcDPGflHfU46ioaqqlW8UfSldBd6di6Y/DyxVGO6yLv8xwGA3DjnHGgH+uv/TlZEaeWvpa6B1KSUsUX4gS9vJQScf76hz9L2re34an60ihz+7jiUqiL5BQeQAOwPOp1Z+pbZcKhaJXkpK/buNFVRmGUD2VgNw91yNPe5Pf9DoD2zBRkkAep0ivECVdrq4HAKywuvf1U40sdFdSrgFSMEHsdFyCLYIm28jhT5j6aAxI42tj04OvOn3rW1/sXqm6W8LhYKlwg/wk5X+RGmLQA0Nd0pt9BU3GripaKCSeeVtscaLlmPsNAERpvYDBJPbGtHfCL4cDp2nW73eIftaVCETOfwyHy/zHz9O3rpn6U+CkUVvWe/VkqVzjmOnClYgR2yQct7jt5eurP6WuYr7b4crr+Lo3NNVqD+WVOD9jww9jo8YAT1j06OoLV+HjkEVRG4lgkYZAYAjDDzBBIP11QnW3R9b0/DBTSUaRyV0zFfCnEm4ICSQMAgAHPOtN51CPiBTU+VqmO+vmp3t9BFtzhpSBI4+iD7AH11Z3uutp9EKtSkmQLr60CDoWw2KzQMwdzNjGCQsZZnb9SdUm3c61jcaWODp+qTAJioZEV2HIGz1+w/TWZbtYaq2xQySoQHpoqhjjG0SZ2j68f8xrjeI1i1Fcl+GbWxwxm0NdPfQXvrrmRof+jxbzD0tV1zZX8RWED/EqKB/qW1ZFzguM5C0FfDSoByWpvEYn2ywA/TUf+GFteg+HtmgUBXkgEzEg/wB9i3r3wdSmjo4qWlSnQyMirt/eu0jEe7MST99ARa5dLXKtty01VX0FfGrbkSpofCKHOco8bBkb3GmRl+IEDGGF4HijO1GkqYnYgcAljFkn3PfU3vVfRUNKIZ7nFb2OAjApv+iqQc+nY6jbVFNk56k6jznyoDj/AOPoCcMWBGFyD3Oe2gVB5I5/00PEXeE3DcRnGeca9HtoDNfx+t/4frFa5ExFWQL8/wDE6fK38tuqx1of+kJbPxXTVLWopL0VT8xC9kcY7/5gus9YycaAcbFZa6+VopLbTtNNtLkL5KO5OtDfD2h6N6VoP3NdTrXuv9YnrCIps+a7W/KPYfqdMvwQtFPR9PT12M1tRKUkVhho1XBVefUHd9xp0rha5+r6yDqSZI41iiagjmlMcbKQd57gM24Y5zgY1yJ+U26idSjnavk2Va25Y73/AK9oIIhT2edKiolOxJQpMaH19XPoq5J9tILfZ5oRDWUNVJbbpKrbvEw/4lQdxMqds5JPByue+jaar6coallsdNBVVp7rQRh359ZOyj6sNOlupJYp3r7m6fi5V2BQfkhTOdi5788lvM+wA1ztb5K2Ud0IuOP2/g0iorhBLVHWLJ4az2ZOf7YRSMcf5d2NNsVJPBNPV19XO92aYU1PVV0OYyTg4jRTgKefTkc6laOjjKMrD1U50ODxrjS81q5LbauP0XUV6HiWJJ4HilXcjqVZfUEYI1V3xfiSmtlxXYo8eCkaLjsI5HUgfTev66sO4Xy222dIKysjikYZ2kE4HqSBwPc41EPinb6q9QQUdBG0krQk8DIw80KqT7ZBP21r4P6tepTmsReStmGjPfhuQSFOB3OjKOnepqoqeMZklcIo9ycD/XVxXGy2W00V0scVFI3iU8UM1czj5ZUUMGVcZK7jljnPJwONQP4aW39ofEC0UrrkLVCRx34jyx/9uvuK7VZlo8rWDVdsg/CUUFKE2JAgiUZz8q8D+QGuzTCOoVSzhiCQu3hvbOO/tn19Ne3nSIxK7ANKdqA+ZwTj9AdG7QwBPfWhAmMCNmoSNI6l1A8QoNw9if8AbOjvm8u30OhLHv24dlwc/Ljkeh9tGBQBoDgQbt2Bn115kLLjaAcnnJ8tGHScmZp2QxqISn59/wA270xj088/bQDf1VZ4+oOna61ykgVMJUEHGG7qf1A1lfo2xm69a2+z1qFQ9UEnQ9wFyXH6KRrXqptQLk8DGT56po2MWj4+QTKoWK4RS1MJ7DxDGwYf+QJ++gJFdZHsvWF7koYs+NZ46lIQp2s8bFDwPRdvA8ho603CO79PvV3alhqRE7DIg3CUDHKqc8nOOPMaU/EJRbltfUAnEctFWJE/lvhmYI6fbIb/ALdR6GrukPWaQySVG56lkaEljG0HOCB2ACgHI8/fI1wfJaXdNzXD7z/HobVy4wLa2Wrp6i3i5zx2WzTO6yw0pCumFyoeQDjJ4wvbH5jpBeLPabvLKenqMVh/ATjx5I3bEwZGjxJJ3Y4YZB7HnUirpb8bjItripPAVFBNWWUM3PKlOfPBB9PLOuLYKirQS3m51c1T/dFLM8EUR/wKDz9Wzry1a+NdK3YT9u/98lnHkbrrbqK605it/SclDUuyt+LZYqYoQwzyjbjwCO2na2xETiW3XR6miyyPDM3i7T/gk7+ncsNIqqwXWpQpU9QSzxjGIWp0jRxnnft5YY8uBqRxoERUAUBVCgAYAHoB5DXg8jr/AKkUlh59uP7Lxjgr6+2m6Ne6sw0E861Eu6OVMFCCABuOflxjHPpqU0VOaO7UNMZN5itRjPuVdBn/AF00Wtb9L1bJLU/i0pVkk3ByRCY8EIFHYn8pyOe+fTXvqC6PbG6jrgcS0lFClPkdvELYP/mR/wCI16ZKy1xpWOvT34K8LkXXbpS33SuapaWaF2wJ0iYASjHG4EcHAAyMZH66h/w+6eSi+MN+cKBHSxPLGPQSkYwPYFhqsenep7jar01dSzgykMG8XkSA8Hd6+v1GrJ+Chrbv1hdLtcKppp4qYBy3O8u2AM+gEZ/ljtrt6HR3aaWJT3RwZTkmuEXSzGNGaQjAyS2PLXt32qPlJJIHHlnQ3/OEwfrjXosigBiBk4GT566ZmCMMFG45bzOMa7roxoYGgO6GuHTfUXeioqdp62rihiR9jSyHapbJGAT3PB4GgF5b5guDz5+mmK89Px197st2WYRTW2eRxx/aK6FSvtzg/bTmlwp54oZaWQVEUxwkkH7xe2ckjIA99KSocKSBkcjI7HQFc/G+z1ly6WjqqQgpQSmeaM45TaQWHuM5x6E6qGzdT9WRFaC1XSpcA48NW8TYM4zg7iAPbjWguv5EpeiL9JKxKmimHf1UgD9TrPlV0Z1PYpxXSWmV1dMrNCPFj+cYB4IIPPAPnqrjGXaJzg5dOperYq5obldK6NSWVWErxrKAccYxrxYeqLlT3eL9pVlwkpySrKs7MwB8xknkfbPbjOlFbZOo5bdV/tHpered1T+uvSsHiC+nzY5HB49NL+l7FdrI80hooJKxVRoPxTDwznlk3ZwrYBPPbGqOipx27VgbmDrXqt6avWHp67XF0H5qgylTIT5L2OB5+p+mmCfrHqeBY5hea4A+TTuCD9M86mPWVHcbvFIBb6cVCzrHTtRuGJjPBd2JwATgAHGoSehuqKgeIllucik8MKZiD99Vhp6oxUcEuTFNJ8Qeqzu2XmfOOd7bv0yDpLX3653BpnulxkkMzIzKxOHK/l44HAJxxjnR8fw16tZQ37Cr8Hkfu1B/QsNOVj+HN+ud3W2VFKaBqaNZJ5qogCNGJwQoJ3H5Tjy4OcavGquL+2KIyyMU1muAeleKjqJTVsyUwSInxiDhtvrj21fPwTsFVYYr1BcoVirfGhDorbtqmMOoJ9fnOdQm2dVVPTNtt9JZqb9oXBZK2ip2KbhkzKQwA/MSB2HrqzPhhar7RUFfcOqCzXS4ziV1YjciqoVQccDz4HYY1aLbXIZOMaJkpY5X3SZYfwk5GQcg49deaWpacy7oJoQkhQeKoG/HmMHsf+DSnOrEBDF1ZAmNoPzZ9PbRwOu686A45IHA1Eer4bXSPT9Q3CWsp6mkUpTmCRd+5uNioQQzNnGOftzqY6jHUvTct5uNBWQVMdNLROZI5HjaT5iCMbNwXsTz+b0I0AxdN3G61FTWUVJHR2mWD+sTUlVTyStuc7svKpRAT6KDjHtqVWG8xXUSKXSOqiIEsCShwARkMrD8ykdm49OCCNIUj6gqYGZqyyyRSKVDRwSt4yn1If5RjPbOkvSHSBswhlqp2WohBjSGmbbTrHkkKqkbsZYk7iTnz7aAdOsLLJfunbla4pliargKKzDgNnIJ9uNUsW+JK0BpDXxS01LVNCkrtGSksOW4JG7A2HBP++tBZJO3BxjOdUpcqyr6YludtvNfTvUyu7BgCjTxy7nZ1zxuJAi88cazsckvtJRG7z1b1naKykHUbQvTVscVT8lJCTNH3GG2/mGT3HGdGHq2vukzQdN2erujxLzKYiMZHnHEox58k841Y/U3SMvVHw1ooK2FortSUiyQb1wysF/K2O24AAjyP01SvwxvtVY+tLc9Ox2VM6U08Z7OjsBz7gkEe41oQSQXjqSjh8S8dOXWkUDH4imgZQPqjqQf1Gm6s+KfUlFUSQWW4+HQo2IVkpYt2Pf5e+c606QMd8ayR8SLq9461u07RiMJOYUQAcKnyj7nGfvoB+p/iZ8Q6qLxaWqlmQHaWjoEYA98ZC++kVbdeuupRWy1P41oxT7ax0g8FfDj3NhyABxubjzz56v74Z2AdO9IUNCyFahl8ao95GAJ/QYH20f1zZKvqCwTW2hrPwzSOniZJAkjz8yEgHAI88HUMFf2G3x9N9PW2rhq4Zq6yv41ZGFBxHPtMinzBCEEH2Prq3IWRSsKDCheMLgY7ceWqXob/JV21KClkW4XWt8Uz0NMuchpQAjE/lCxhhzjAPrq4rTTS01qo6aoffNFBGjt/EwUAn9defTKaUt35LSx6CxlypGSM6LRtgWMybmC927n3OjI1KqAxyR5642FO7jXpKnIfE2Dxtu/z2dv56941Br71tcIo66Ww2dKqjo3MctwqapYYFZT8+B+ZgvYkefAzjS2l6gvs9LDMLNSOJEVt0dwbacjOR+67aAluvJwdeZUL4w23BB7Z13a27O7j0xoARxpGgVFVVHACjAGk9yhnqKKWKjqTSzsuEnEYcxn12ng/fShwWwA2MH0019RWSmvdLFDVSTxiKQSBoX2k8EEE47EE50A4UyPFTxrPKZZFQBpCu3eccnA4GfTRUkFNNMPFgSRhyrNFuxz5EjUW/8AT61Km8VdeD4O0fvV4bw9ocfL+fPz5/iOfbR7dC25qA0Jqaw0xd5AjMjbWMbRgglc/KrDb6bVPrkBz6lqxaLNW3KJGknjgKQoCTvcnCKB2JLED11mTo6z1r9b2pK6KSk2VaTSyVCFAoQ7mJJwPLH1I1cPXPS9NRRoKOeZXm+XMuHWNRN4oCrwBgkAeWAONQaHpYNVBxXSYhVWCFPlbaycHBHB25Pvz31aKi+2QaGikSeMSxyrJE65Vk5B+hHfWa/jRYzYuuJKynCmG4YqkH8LZ+YH/uGfvqzKPpSmufS7zU1VUU8ssSRfvNsqAIVHIwN3CjAJwCSQOTqKX20r1TUmaqqJE8BBToCA52oWxzgY/Pjgc4BOTzpFJvlklydLXmC/2CiutPgLUxBio/ut2ZfscjXta6nWWommraFaYKrq4lAIXJGWJOMZBAPsdVx8N+jIKalr6unrZUq0mBgk2giI7HUcdz/aEnkZ2r6czxemYI5S9JVTU6miSi2IkZGxCSpyVJJ5I7+frzpJJPCAtjqLPSxSTpPQRRgB5JFdFAD9iT6N5E99GtdbbGzK9wpFZZBGwM6ghyMhTz3IHbTA3QtAaZ6dauqSJoqeNQqx5XwRhGzs5OCc5yOfLA16HQttRKhIZ6mJKhovEVSpBSMlgoyDjLMxJ7kk6qCUbuQAOPXSG+29bpa6iheeWBZ0KNJCF3AHvjcCP5aXKoUkjue+vWgK7SDqzpu0RUtss9tr0V1p4IkLIfD5wzjG1f4mOTkk+ZzpZFaOuDEhl6ko45Co3IluVlU+YBLZI99TfGvJiUnPP66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sp>
        <p:nvSpPr>
          <p:cNvPr id="2056" name="AutoShape 8" descr="data:image/jpg;base64,/9j/4AAQSkZJRgABAQAAAQABAAD/2wBDAAkGBwgHBgkIBwgKCgkLDRYPDQwMDRsUFRAWIB0iIiAdHx8kKDQsJCYxJx8fLT0tMTU3Ojo6Iys/RD84QzQ5Ojf/2wBDAQoKCg0MDRoPDxo3JR8lNzc3Nzc3Nzc3Nzc3Nzc3Nzc3Nzc3Nzc3Nzc3Nzc3Nzc3Nzc3Nzc3Nzc3Nzc3Nzc3Nzf/wAARCACNAIoDASIAAhEBAxEB/8QAHAAAAAcBAQAAAAAAAAAAAAAAAAMEBQYHCAEC/8QAPhAAAgEDAwIEBAMECQMFAAAAAQIDBAURABIhBjETQVFhByJxgRQykRUjUqEIJDNCYnKxwfAWgpIXsrTR8f/EABoBAQADAQEBAAAAAAAAAAAAAAABAgMFBAb/xAAnEQACAgEEAQMEAwAAAAAAAAAAAQIDEQQSITEFQWGBEyJRkXGh8P/aAAwDAQACEQMRAD8AuudZGaPw2VQG+fcucjB7c8HOOedeTvki+UMhz5qNN90u0lDW09MKSeoE6vg06bmQjGCR22nPckc4+ya3dTUdSZmnqKakjRigjqJ1WbIzuLIT8vbgd/PjQBHVNglv01MrTRLBBFORA4PzTFQsbZHkuSf00i6dhvxpGtslxpqF6E+H4MdN4rCM8xkOxAI28Z2jlSPLUnongqXeqiiZSwCh3UqXUZwQD5cnUB+J3V1P0e8FRSvE94dGjSmxkNCexk9MMMj1+YdiToA/rG7WDpml3dQ3a4V9SwzHRLUlGkPuke0Ae54+uqUvnxDuVwj8CgpKG1UwkWRFo4AJAynKt4h+bcPUEajF0uNXdK6etr52nqZ3LySN3Y6R6AU1NbU1UrS1NRLNKxyzyuWJPuTojcc5150NAetx9dG09XUU0iyU88sTryGjcqR9xojQ0BKbb1vdqNKeOSo8WKndnUMq7ju5KlipyuedpBGecaW3P4j3isaaSGQ080zhnkjkYdjkYUHAx759sahOhoC1OjvjNcbHS09vuNDDW0cCCNGj/dyKo/kf0H11eHR/UtB1Ta/2lbXPhM5Ro3GHjYdwwBI9/odY71OvhP1gel+okWpmK2yrIjqR5L5K/wBif0J0BqdlDDntrzuQMI8/NjtoRSJLGroysrDKspyCPUaHhoZBJj5gCM58j/8AmgCZm/DxzTSCR0XLbVXccAdgAMn6d+defwFE/wA5pIctzzCuf9NHAN4h3NlCMAf8/wCcaMwPTQEV6uu8tprLcpeUUtSzxSrGi5JI4w5ICsOSOfI8dtNdLFDcJ7Y1rMs1NSK08ktz3OYpXHy4BILSAbiAeFDZHcalN4Su3LJbaaCWoCkK08xVE5HO0A5P6fXSKksVFFKKivo1qqqpwJ5qmMTOXxxzjaqgDHAA7eegE/VF8j6N6eq7pXVclVKBthSXaviSHsoCgYHmfYHWU7ncKq51s9XXStNUTOWd2OST/wDWrL/pA3pqnqentUT/ALihgG5A3HiPyeO3C7f11VOgBoaGhoAaGhoaAGhroGe2gQRoDmhoaGgBroODnXNDQGjvgZ1RNfen5rRXuXmtyqkbZIZoTkL+hGM+mNWluVELE/KBnOsz/AmJarrRqaaMSQPSszq2cZRkZTx6MBrS7cL/AKaA437xN6gE4yugoYqN4AbHIHbOmn/qOhiqzS15loX3FUariMccn+Vz8p+mc+2i5OobeJGAvdoUAnhqlMj6/NoB3qPzpti3vzt9O3PPloqV0p1kYowUK0jNtOOOTzpbpm6xaROlbw8BAkWimKnGedh0BkfqG6TXm9VtyqDmSqmaQ+wJ4H2GBpt1065oAaGhoaAGhoaPo6aasqY6emieWaVgkcaDJZj2AGgFNltVVeLlT2+hiMs87bUX/c+gA5J04320RxXqsoLYTNFQqUkmPZig+dvoWzj7asAdMXj4a0NNcKeoo5a6tjdZY2gJMJC7tqvn9eByPPUcju1lXoepp5LdUQ3OYEpWFzioYsN2SOMDngj/AHOs5OxPKXBZYa7IERzrmnmOzSt0/UXp8rTx1CU6cfndgWP2AH8xpnbgnWmU+ipzQ0NDQFnfAaop6HqesrKrxhHHRMu6OJpANzr3CgkDg89taCa6UFRblrILjS/hyQRP4o8Pg8gnI+mM6pP+jvA/4m/VMaSM6U0aLsIBJLMcDPGflHfU46ioaqqlW8UfSldBd6di6Y/DyxVGO6yLv8xwGA3DjnHGgH+uv/TlZEaeWvpa6B1KSUsUX4gS9vJQScf76hz9L2re34an60ihz+7jiUqiL5BQeQAOwPOp1Z+pbZcKhaJXkpK/buNFVRmGUD2VgNw91yNPe5Pf9DoD2zBRkkAep0ivECVdrq4HAKywuvf1U40sdFdSrgFSMEHsdFyCLYIm28jhT5j6aAxI42tj04OvOn3rW1/sXqm6W8LhYKlwg/wk5X+RGmLQA0Nd0pt9BU3GripaKCSeeVtscaLlmPsNAERpvYDBJPbGtHfCL4cDp2nW73eIftaVCETOfwyHy/zHz9O3rpn6U+CkUVvWe/VkqVzjmOnClYgR2yQct7jt5eurP6WuYr7b4crr+Lo3NNVqD+WVOD9jww9jo8YAT1j06OoLV+HjkEVRG4lgkYZAYAjDDzBBIP11QnW3R9b0/DBTSUaRyV0zFfCnEm4ICSQMAgAHPOtN51CPiBTU+VqmO+vmp3t9BFtzhpSBI4+iD7AH11Z3uutp9EKtSkmQLr60CDoWw2KzQMwdzNjGCQsZZnb9SdUm3c61jcaWODp+qTAJioZEV2HIGz1+w/TWZbtYaq2xQySoQHpoqhjjG0SZ2j68f8xrjeI1i1Fcl+GbWxwxm0NdPfQXvrrmRof+jxbzD0tV1zZX8RWED/EqKB/qW1ZFzguM5C0FfDSoByWpvEYn2ywA/TUf+GFteg+HtmgUBXkgEzEg/wB9i3r3wdSmjo4qWlSnQyMirt/eu0jEe7MST99ARa5dLXKtty01VX0FfGrbkSpofCKHOco8bBkb3GmRl+IEDGGF4HijO1GkqYnYgcAljFkn3PfU3vVfRUNKIZ7nFb2OAjApv+iqQc+nY6jbVFNk56k6jznyoDj/AOPoCcMWBGFyD3Oe2gVB5I5/00PEXeE3DcRnGeca9HtoDNfx+t/4frFa5ExFWQL8/wDE6fK38tuqx1of+kJbPxXTVLWopL0VT8xC9kcY7/5gus9YycaAcbFZa6+VopLbTtNNtLkL5KO5OtDfD2h6N6VoP3NdTrXuv9YnrCIps+a7W/KPYfqdMvwQtFPR9PT12M1tRKUkVhho1XBVefUHd9xp0rha5+r6yDqSZI41iiagjmlMcbKQd57gM24Y5zgY1yJ+U26idSjnavk2Va25Y73/AK9oIIhT2edKiolOxJQpMaH19XPoq5J9tILfZ5oRDWUNVJbbpKrbvEw/4lQdxMqds5JPByue+jaar6coallsdNBVVp7rQRh359ZOyj6sNOlupJYp3r7m6fi5V2BQfkhTOdi5788lvM+wA1ztb5K2Ud0IuOP2/g0iorhBLVHWLJ4az2ZOf7YRSMcf5d2NNsVJPBNPV19XO92aYU1PVV0OYyTg4jRTgKefTkc6laOjjKMrD1U50ODxrjS81q5LbauP0XUV6HiWJJ4HilXcjqVZfUEYI1V3xfiSmtlxXYo8eCkaLjsI5HUgfTev66sO4Xy222dIKysjikYZ2kE4HqSBwPc41EPinb6q9QQUdBG0krQk8DIw80KqT7ZBP21r4P6tepTmsReStmGjPfhuQSFOB3OjKOnepqoqeMZklcIo9ycD/XVxXGy2W00V0scVFI3iU8UM1czj5ZUUMGVcZK7jljnPJwONQP4aW39ofEC0UrrkLVCRx34jyx/9uvuK7VZlo8rWDVdsg/CUUFKE2JAgiUZz8q8D+QGuzTCOoVSzhiCQu3hvbOO/tn19Ne3nSIxK7ANKdqA+ZwTj9AdG7QwBPfWhAmMCNmoSNI6l1A8QoNw9if8AbOjvm8u30OhLHv24dlwc/Ljkeh9tGBQBoDgQbt2Bn115kLLjaAcnnJ8tGHScmZp2QxqISn59/wA270xj088/bQDf1VZ4+oOna61ykgVMJUEHGG7qf1A1lfo2xm69a2+z1qFQ9UEnQ9wFyXH6KRrXqptQLk8DGT56po2MWj4+QTKoWK4RS1MJ7DxDGwYf+QJ++gJFdZHsvWF7koYs+NZ46lIQp2s8bFDwPRdvA8ho603CO79PvV3alhqRE7DIg3CUDHKqc8nOOPMaU/EJRbltfUAnEctFWJE/lvhmYI6fbIb/ALdR6GrukPWaQySVG56lkaEljG0HOCB2ACgHI8/fI1wfJaXdNzXD7z/HobVy4wLa2Wrp6i3i5zx2WzTO6yw0pCumFyoeQDjJ4wvbH5jpBeLPabvLKenqMVh/ATjx5I3bEwZGjxJJ3Y4YZB7HnUirpb8bjItripPAVFBNWWUM3PKlOfPBB9PLOuLYKirQS3m51c1T/dFLM8EUR/wKDz9Wzry1a+NdK3YT9u/98lnHkbrrbqK605it/SclDUuyt+LZYqYoQwzyjbjwCO2na2xETiW3XR6miyyPDM3i7T/gk7+ncsNIqqwXWpQpU9QSzxjGIWp0jRxnnft5YY8uBqRxoERUAUBVCgAYAHoB5DXg8jr/AKkUlh59uP7Lxjgr6+2m6Ne6sw0E861Eu6OVMFCCABuOflxjHPpqU0VOaO7UNMZN5itRjPuVdBn/AF00Wtb9L1bJLU/i0pVkk3ByRCY8EIFHYn8pyOe+fTXvqC6PbG6jrgcS0lFClPkdvELYP/mR/wCI16ZKy1xpWOvT34K8LkXXbpS33SuapaWaF2wJ0iYASjHG4EcHAAyMZH66h/w+6eSi+MN+cKBHSxPLGPQSkYwPYFhqsenep7jar01dSzgykMG8XkSA8Hd6+v1GrJ+Chrbv1hdLtcKppp4qYBy3O8u2AM+gEZ/ljtrt6HR3aaWJT3RwZTkmuEXSzGNGaQjAyS2PLXt32qPlJJIHHlnQ3/OEwfrjXosigBiBk4GT566ZmCMMFG45bzOMa7roxoYGgO6GuHTfUXeioqdp62rihiR9jSyHapbJGAT3PB4GgF5b5guDz5+mmK89Px197st2WYRTW2eRxx/aK6FSvtzg/bTmlwp54oZaWQVEUxwkkH7xe2ckjIA99KSocKSBkcjI7HQFc/G+z1ly6WjqqQgpQSmeaM45TaQWHuM5x6E6qGzdT9WRFaC1XSpcA48NW8TYM4zg7iAPbjWguv5EpeiL9JKxKmimHf1UgD9TrPlV0Z1PYpxXSWmV1dMrNCPFj+cYB4IIPPAPnqrjGXaJzg5dOperYq5obldK6NSWVWErxrKAccYxrxYeqLlT3eL9pVlwkpySrKs7MwB8xknkfbPbjOlFbZOo5bdV/tHpered1T+uvSsHiC+nzY5HB49NL+l7FdrI80hooJKxVRoPxTDwznlk3ZwrYBPPbGqOipx27VgbmDrXqt6avWHp67XF0H5qgylTIT5L2OB5+p+mmCfrHqeBY5hea4A+TTuCD9M86mPWVHcbvFIBb6cVCzrHTtRuGJjPBd2JwATgAHGoSehuqKgeIllucik8MKZiD99Vhp6oxUcEuTFNJ8Qeqzu2XmfOOd7bv0yDpLX3653BpnulxkkMzIzKxOHK/l44HAJxxjnR8fw16tZQ37Cr8Hkfu1B/QsNOVj+HN+ud3W2VFKaBqaNZJ5qogCNGJwQoJ3H5Tjy4OcavGquL+2KIyyMU1muAeleKjqJTVsyUwSInxiDhtvrj21fPwTsFVYYr1BcoVirfGhDorbtqmMOoJ9fnOdQm2dVVPTNtt9JZqb9oXBZK2ip2KbhkzKQwA/MSB2HrqzPhhar7RUFfcOqCzXS4ziV1YjciqoVQccDz4HYY1aLbXIZOMaJkpY5X3SZYfwk5GQcg49deaWpacy7oJoQkhQeKoG/HmMHsf+DSnOrEBDF1ZAmNoPzZ9PbRwOu686A45IHA1Eer4bXSPT9Q3CWsp6mkUpTmCRd+5uNioQQzNnGOftzqY6jHUvTct5uNBWQVMdNLROZI5HjaT5iCMbNwXsTz+b0I0AxdN3G61FTWUVJHR2mWD+sTUlVTyStuc7svKpRAT6KDjHtqVWG8xXUSKXSOqiIEsCShwARkMrD8ykdm49OCCNIUj6gqYGZqyyyRSKVDRwSt4yn1If5RjPbOkvSHSBswhlqp2WohBjSGmbbTrHkkKqkbsZYk7iTnz7aAdOsLLJfunbla4pliargKKzDgNnIJ9uNUsW+JK0BpDXxS01LVNCkrtGSksOW4JG7A2HBP++tBZJO3BxjOdUpcqyr6YludtvNfTvUyu7BgCjTxy7nZ1zxuJAi88cazsckvtJRG7z1b1naKykHUbQvTVscVT8lJCTNH3GG2/mGT3HGdGHq2vukzQdN2erujxLzKYiMZHnHEox58k841Y/U3SMvVHw1ooK2FortSUiyQb1wysF/K2O24AAjyP01SvwxvtVY+tLc9Ox2VM6U08Z7OjsBz7gkEe41oQSQXjqSjh8S8dOXWkUDH4imgZQPqjqQf1Gm6s+KfUlFUSQWW4+HQo2IVkpYt2Pf5e+c606QMd8ayR8SLq9461u07RiMJOYUQAcKnyj7nGfvoB+p/iZ8Q6qLxaWqlmQHaWjoEYA98ZC++kVbdeuupRWy1P41oxT7ax0g8FfDj3NhyABxubjzz56v74Z2AdO9IUNCyFahl8ao95GAJ/QYH20f1zZKvqCwTW2hrPwzSOniZJAkjz8yEgHAI88HUMFf2G3x9N9PW2rhq4Zq6yv41ZGFBxHPtMinzBCEEH2Prq3IWRSsKDCheMLgY7ceWqXob/JV21KClkW4XWt8Uz0NMuchpQAjE/lCxhhzjAPrq4rTTS01qo6aoffNFBGjt/EwUAn9defTKaUt35LSx6CxlypGSM6LRtgWMybmC927n3OjI1KqAxyR5642FO7jXpKnIfE2Dxtu/z2dv56941Br71tcIo66Ww2dKqjo3MctwqapYYFZT8+B+ZgvYkefAzjS2l6gvs9LDMLNSOJEVt0dwbacjOR+67aAluvJwdeZUL4w23BB7Z13a27O7j0xoARxpGgVFVVHACjAGk9yhnqKKWKjqTSzsuEnEYcxn12ng/fShwWwA2MH0019RWSmvdLFDVSTxiKQSBoX2k8EEE47EE50A4UyPFTxrPKZZFQBpCu3eccnA4GfTRUkFNNMPFgSRhyrNFuxz5EjUW/8AT61Km8VdeD4O0fvV4bw9ocfL+fPz5/iOfbR7dC25qA0Jqaw0xd5AjMjbWMbRgglc/KrDb6bVPrkBz6lqxaLNW3KJGknjgKQoCTvcnCKB2JLED11mTo6z1r9b2pK6KSk2VaTSyVCFAoQ7mJJwPLH1I1cPXPS9NRRoKOeZXm+XMuHWNRN4oCrwBgkAeWAONQaHpYNVBxXSYhVWCFPlbaycHBHB25Pvz31aKi+2QaGikSeMSxyrJE65Vk5B+hHfWa/jRYzYuuJKynCmG4YqkH8LZ+YH/uGfvqzKPpSmufS7zU1VUU8ssSRfvNsqAIVHIwN3CjAJwCSQOTqKX20r1TUmaqqJE8BBToCA52oWxzgY/Pjgc4BOTzpFJvlklydLXmC/2CiutPgLUxBio/ut2ZfscjXta6nWWommraFaYKrq4lAIXJGWJOMZBAPsdVx8N+jIKalr6unrZUq0mBgk2giI7HUcdz/aEnkZ2r6czxemYI5S9JVTU6miSi2IkZGxCSpyVJJ5I7+frzpJJPCAtjqLPSxSTpPQRRgB5JFdFAD9iT6N5E99GtdbbGzK9wpFZZBGwM6ghyMhTz3IHbTA3QtAaZ6dauqSJoqeNQqx5XwRhGzs5OCc5yOfLA16HQttRKhIZ6mJKhovEVSpBSMlgoyDjLMxJ7kk6qCUbuQAOPXSG+29bpa6iheeWBZ0KNJCF3AHvjcCP5aXKoUkjue+vWgK7SDqzpu0RUtss9tr0V1p4IkLIfD5wzjG1f4mOTkk+ZzpZFaOuDEhl6ko45Co3IluVlU+YBLZI99TfGvJiUnPP66A/9k="/>
          <p:cNvSpPr>
            <a:spLocks noGrp="1" noChangeAspect="1" noChangeArrowheads="1"/>
          </p:cNvSpPr>
          <p:nvPr>
            <p:ph type="title"/>
          </p:nvPr>
        </p:nvSpPr>
        <p:spPr bwMode="auto">
          <a:prstGeom prst="rect">
            <a:avLst/>
          </a:prstGeom>
          <a:noFill/>
        </p:spPr>
        <p:txBody>
          <a:bodyPr vert="horz" wrap="square" lIns="91440" tIns="45720" rIns="91440" bIns="45720" numCol="1" anchor="t" anchorCtr="0" compatLnSpc="1">
            <a:prstTxWarp prst="textNoShape">
              <a:avLst/>
            </a:prstTxWarp>
            <a:normAutofit/>
          </a:bodyPr>
          <a:lstStyle/>
          <a:p>
            <a:pPr algn="r"/>
            <a:r>
              <a:rPr lang="es-MX" sz="3200" dirty="0" smtClean="0"/>
              <a:t>Lo pasivo, lo agresivo, lo asertivo</a:t>
            </a:r>
            <a:endParaRPr lang="es-MX" sz="3200" dirty="0"/>
          </a:p>
        </p:txBody>
      </p:sp>
      <p:sp>
        <p:nvSpPr>
          <p:cNvPr id="2058" name="AutoShape 10" descr="data:image/jpg;base64,/9j/4AAQSkZJRgABAQAAAQABAAD/2wBDAAkGBwgHBgkIBwgKCgkLDRYPDQwMDRsUFRAWIB0iIiAdHx8kKDQsJCYxJx8fLT0tMTU3Ojo6Iys/RD84QzQ5Ojf/2wBDAQoKCg0MDRoPDxo3JR8lNzc3Nzc3Nzc3Nzc3Nzc3Nzc3Nzc3Nzc3Nzc3Nzc3Nzc3Nzc3Nzc3Nzc3Nzc3Nzc3Nzf/wAARCACNAIoDASIAAhEBAxEB/8QAHAAAAAcBAQAAAAAAAAAAAAAAAAMEBQYHCAEC/8QAPhAAAgEDAwIEBAMECQMFAAAAAQIDBAURABIhBjETQVFhByJxgRQykRUjUqEIJDNCYnKxwfAWgpIXsrTR8f/EABoBAQADAQEBAAAAAAAAAAAAAAABAgMFBAb/xAAnEQACAgEEAQMEAwAAAAAAAAAAAQIDEQQSITEFQWGBEyJRkXGh8P/aAAwDAQACEQMRAD8AuudZGaPw2VQG+fcucjB7c8HOOedeTvki+UMhz5qNN90u0lDW09MKSeoE6vg06bmQjGCR22nPckc4+ya3dTUdSZmnqKakjRigjqJ1WbIzuLIT8vbgd/PjQBHVNglv01MrTRLBBFORA4PzTFQsbZHkuSf00i6dhvxpGtslxpqF6E+H4MdN4rCM8xkOxAI28Z2jlSPLUnongqXeqiiZSwCh3UqXUZwQD5cnUB+J3V1P0e8FRSvE94dGjSmxkNCexk9MMMj1+YdiToA/rG7WDpml3dQ3a4V9SwzHRLUlGkPuke0Ae54+uqUvnxDuVwj8CgpKG1UwkWRFo4AJAynKt4h+bcPUEajF0uNXdK6etr52nqZ3LySN3Y6R6AU1NbU1UrS1NRLNKxyzyuWJPuTojcc5150NAetx9dG09XUU0iyU88sTryGjcqR9xojQ0BKbb1vdqNKeOSo8WKndnUMq7ju5KlipyuedpBGecaW3P4j3isaaSGQ080zhnkjkYdjkYUHAx759sahOhoC1OjvjNcbHS09vuNDDW0cCCNGj/dyKo/kf0H11eHR/UtB1Ta/2lbXPhM5Ro3GHjYdwwBI9/odY71OvhP1gel+okWpmK2yrIjqR5L5K/wBif0J0BqdlDDntrzuQMI8/NjtoRSJLGroysrDKspyCPUaHhoZBJj5gCM58j/8AmgCZm/DxzTSCR0XLbVXccAdgAMn6d+defwFE/wA5pIctzzCuf9NHAN4h3NlCMAf8/wCcaMwPTQEV6uu8tprLcpeUUtSzxSrGi5JI4w5ICsOSOfI8dtNdLFDcJ7Y1rMs1NSK08ktz3OYpXHy4BILSAbiAeFDZHcalN4Su3LJbaaCWoCkK08xVE5HO0A5P6fXSKksVFFKKivo1qqqpwJ5qmMTOXxxzjaqgDHAA7eegE/VF8j6N6eq7pXVclVKBthSXaviSHsoCgYHmfYHWU7ncKq51s9XXStNUTOWd2OST/wDWrL/pA3pqnqentUT/ALihgG5A3HiPyeO3C7f11VOgBoaGhoAaGhoaAGhroGe2gQRoDmhoaGgBroODnXNDQGjvgZ1RNfen5rRXuXmtyqkbZIZoTkL+hGM+mNWluVELE/KBnOsz/AmJarrRqaaMSQPSszq2cZRkZTx6MBrS7cL/AKaA437xN6gE4yugoYqN4AbHIHbOmn/qOhiqzS15loX3FUariMccn+Vz8p+mc+2i5OobeJGAvdoUAnhqlMj6/NoB3qPzpti3vzt9O3PPloqV0p1kYowUK0jNtOOOTzpbpm6xaROlbw8BAkWimKnGedh0BkfqG6TXm9VtyqDmSqmaQ+wJ4H2GBpt1065oAaGhoaAGhoaPo6aasqY6emieWaVgkcaDJZj2AGgFNltVVeLlT2+hiMs87bUX/c+gA5J04320RxXqsoLYTNFQqUkmPZig+dvoWzj7asAdMXj4a0NNcKeoo5a6tjdZY2gJMJC7tqvn9eByPPUcju1lXoepp5LdUQ3OYEpWFzioYsN2SOMDngj/AHOs5OxPKXBZYa7IERzrmnmOzSt0/UXp8rTx1CU6cfndgWP2AH8xpnbgnWmU+ipzQ0NDQFnfAaop6HqesrKrxhHHRMu6OJpANzr3CgkDg89taCa6UFRblrILjS/hyQRP4o8Pg8gnI+mM6pP+jvA/4m/VMaSM6U0aLsIBJLMcDPGflHfU46ioaqqlW8UfSldBd6di6Y/DyxVGO6yLv8xwGA3DjnHGgH+uv/TlZEaeWvpa6B1KSUsUX4gS9vJQScf76hz9L2re34an60ihz+7jiUqiL5BQeQAOwPOp1Z+pbZcKhaJXkpK/buNFVRmGUD2VgNw91yNPe5Pf9DoD2zBRkkAep0ivECVdrq4HAKywuvf1U40sdFdSrgFSMEHsdFyCLYIm28jhT5j6aAxI42tj04OvOn3rW1/sXqm6W8LhYKlwg/wk5X+RGmLQA0Nd0pt9BU3GripaKCSeeVtscaLlmPsNAERpvYDBJPbGtHfCL4cDp2nW73eIftaVCETOfwyHy/zHz9O3rpn6U+CkUVvWe/VkqVzjmOnClYgR2yQct7jt5eurP6WuYr7b4crr+Lo3NNVqD+WVOD9jww9jo8YAT1j06OoLV+HjkEVRG4lgkYZAYAjDDzBBIP11QnW3R9b0/DBTSUaRyV0zFfCnEm4ICSQMAgAHPOtN51CPiBTU+VqmO+vmp3t9BFtzhpSBI4+iD7AH11Z3uutp9EKtSkmQLr60CDoWw2KzQMwdzNjGCQsZZnb9SdUm3c61jcaWODp+qTAJioZEV2HIGz1+w/TWZbtYaq2xQySoQHpoqhjjG0SZ2j68f8xrjeI1i1Fcl+GbWxwxm0NdPfQXvrrmRof+jxbzD0tV1zZX8RWED/EqKB/qW1ZFzguM5C0FfDSoByWpvEYn2ywA/TUf+GFteg+HtmgUBXkgEzEg/wB9i3r3wdSmjo4qWlSnQyMirt/eu0jEe7MST99ARa5dLXKtty01VX0FfGrbkSpofCKHOco8bBkb3GmRl+IEDGGF4HijO1GkqYnYgcAljFkn3PfU3vVfRUNKIZ7nFb2OAjApv+iqQc+nY6jbVFNk56k6jznyoDj/AOPoCcMWBGFyD3Oe2gVB5I5/00PEXeE3DcRnGeca9HtoDNfx+t/4frFa5ExFWQL8/wDE6fK38tuqx1of+kJbPxXTVLWopL0VT8xC9kcY7/5gus9YycaAcbFZa6+VopLbTtNNtLkL5KO5OtDfD2h6N6VoP3NdTrXuv9YnrCIps+a7W/KPYfqdMvwQtFPR9PT12M1tRKUkVhho1XBVefUHd9xp0rha5+r6yDqSZI41iiagjmlMcbKQd57gM24Y5zgY1yJ+U26idSjnavk2Va25Y73/AK9oIIhT2edKiolOxJQpMaH19XPoq5J9tILfZ5oRDWUNVJbbpKrbvEw/4lQdxMqds5JPByue+jaar6coallsdNBVVp7rQRh359ZOyj6sNOlupJYp3r7m6fi5V2BQfkhTOdi5788lvM+wA1ztb5K2Ud0IuOP2/g0iorhBLVHWLJ4az2ZOf7YRSMcf5d2NNsVJPBNPV19XO92aYU1PVV0OYyTg4jRTgKefTkc6laOjjKMrD1U50ODxrjS81q5LbauP0XUV6HiWJJ4HilXcjqVZfUEYI1V3xfiSmtlxXYo8eCkaLjsI5HUgfTev66sO4Xy222dIKysjikYZ2kE4HqSBwPc41EPinb6q9QQUdBG0krQk8DIw80KqT7ZBP21r4P6tepTmsReStmGjPfhuQSFOB3OjKOnepqoqeMZklcIo9ycD/XVxXGy2W00V0scVFI3iU8UM1czj5ZUUMGVcZK7jljnPJwONQP4aW39ofEC0UrrkLVCRx34jyx/9uvuK7VZlo8rWDVdsg/CUUFKE2JAgiUZz8q8D+QGuzTCOoVSzhiCQu3hvbOO/tn19Ne3nSIxK7ANKdqA+ZwTj9AdG7QwBPfWhAmMCNmoSNI6l1A8QoNw9if8AbOjvm8u30OhLHv24dlwc/Ljkeh9tGBQBoDgQbt2Bn115kLLjaAcnnJ8tGHScmZp2QxqISn59/wA270xj088/bQDf1VZ4+oOna61ykgVMJUEHGG7qf1A1lfo2xm69a2+z1qFQ9UEnQ9wFyXH6KRrXqptQLk8DGT56po2MWj4+QTKoWK4RS1MJ7DxDGwYf+QJ++gJFdZHsvWF7koYs+NZ46lIQp2s8bFDwPRdvA8ho603CO79PvV3alhqRE7DIg3CUDHKqc8nOOPMaU/EJRbltfUAnEctFWJE/lvhmYI6fbIb/ALdR6GrukPWaQySVG56lkaEljG0HOCB2ACgHI8/fI1wfJaXdNzXD7z/HobVy4wLa2Wrp6i3i5zx2WzTO6yw0pCumFyoeQDjJ4wvbH5jpBeLPabvLKenqMVh/ATjx5I3bEwZGjxJJ3Y4YZB7HnUirpb8bjItripPAVFBNWWUM3PKlOfPBB9PLOuLYKirQS3m51c1T/dFLM8EUR/wKDz9Wzry1a+NdK3YT9u/98lnHkbrrbqK605it/SclDUuyt+LZYqYoQwzyjbjwCO2na2xETiW3XR6miyyPDM3i7T/gk7+ncsNIqqwXWpQpU9QSzxjGIWp0jRxnnft5YY8uBqRxoERUAUBVCgAYAHoB5DXg8jr/AKkUlh59uP7Lxjgr6+2m6Ne6sw0E861Eu6OVMFCCABuOflxjHPpqU0VOaO7UNMZN5itRjPuVdBn/AF00Wtb9L1bJLU/i0pVkk3ByRCY8EIFHYn8pyOe+fTXvqC6PbG6jrgcS0lFClPkdvELYP/mR/wCI16ZKy1xpWOvT34K8LkXXbpS33SuapaWaF2wJ0iYASjHG4EcHAAyMZH66h/w+6eSi+MN+cKBHSxPLGPQSkYwPYFhqsenep7jar01dSzgykMG8XkSA8Hd6+v1GrJ+Chrbv1hdLtcKppp4qYBy3O8u2AM+gEZ/ljtrt6HR3aaWJT3RwZTkmuEXSzGNGaQjAyS2PLXt32qPlJJIHHlnQ3/OEwfrjXosigBiBk4GT566ZmCMMFG45bzOMa7roxoYGgO6GuHTfUXeioqdp62rihiR9jSyHapbJGAT3PB4GgF5b5guDz5+mmK89Px197st2WYRTW2eRxx/aK6FSvtzg/bTmlwp54oZaWQVEUxwkkH7xe2ckjIA99KSocKSBkcjI7HQFc/G+z1ly6WjqqQgpQSmeaM45TaQWHuM5x6E6qGzdT9WRFaC1XSpcA48NW8TYM4zg7iAPbjWguv5EpeiL9JKxKmimHf1UgD9TrPlV0Z1PYpxXSWmV1dMrNCPFj+cYB4IIPPAPnqrjGXaJzg5dOperYq5obldK6NSWVWErxrKAccYxrxYeqLlT3eL9pVlwkpySrKs7MwB8xknkfbPbjOlFbZOo5bdV/tHpered1T+uvSsHiC+nzY5HB49NL+l7FdrI80hooJKxVRoPxTDwznlk3ZwrYBPPbGqOipx27VgbmDrXqt6avWHp67XF0H5qgylTIT5L2OB5+p+mmCfrHqeBY5hea4A+TTuCD9M86mPWVHcbvFIBb6cVCzrHTtRuGJjPBd2JwATgAHGoSehuqKgeIllucik8MKZiD99Vhp6oxUcEuTFNJ8Qeqzu2XmfOOd7bv0yDpLX3653BpnulxkkMzIzKxOHK/l44HAJxxjnR8fw16tZQ37Cr8Hkfu1B/QsNOVj+HN+ud3W2VFKaBqaNZJ5qogCNGJwQoJ3H5Tjy4OcavGquL+2KIyyMU1muAeleKjqJTVsyUwSInxiDhtvrj21fPwTsFVYYr1BcoVirfGhDorbtqmMOoJ9fnOdQm2dVVPTNtt9JZqb9oXBZK2ip2KbhkzKQwA/MSB2HrqzPhhar7RUFfcOqCzXS4ziV1YjciqoVQccDz4HYY1aLbXIZOMaJkpY5X3SZYfwk5GQcg49deaWpacy7oJoQkhQeKoG/HmMHsf+DSnOrEBDF1ZAmNoPzZ9PbRwOu686A45IHA1Eer4bXSPT9Q3CWsp6mkUpTmCRd+5uNioQQzNnGOftzqY6jHUvTct5uNBWQVMdNLROZI5HjaT5iCMbNwXsTz+b0I0AxdN3G61FTWUVJHR2mWD+sTUlVTyStuc7svKpRAT6KDjHtqVWG8xXUSKXSOqiIEsCShwARkMrD8ykdm49OCCNIUj6gqYGZqyyyRSKVDRwSt4yn1If5RjPbOkvSHSBswhlqp2WohBjSGmbbTrHkkKqkbsZYk7iTnz7aAdOsLLJfunbla4pliargKKzDgNnIJ9uNUsW+JK0BpDXxS01LVNCkrtGSksOW4JG7A2HBP++tBZJO3BxjOdUpcqyr6YludtvNfTvUyu7BgCjTxy7nZ1zxuJAi88cazsckvtJRG7z1b1naKykHUbQvTVscVT8lJCTNH3GG2/mGT3HGdGHq2vukzQdN2erujxLzKYiMZHnHEox58k841Y/U3SMvVHw1ooK2FortSUiyQb1wysF/K2O24AAjyP01SvwxvtVY+tLc9Ox2VM6U08Z7OjsBz7gkEe41oQSQXjqSjh8S8dOXWkUDH4imgZQPqjqQf1Gm6s+KfUlFUSQWW4+HQo2IVkpYt2Pf5e+c606QMd8ayR8SLq9461u07RiMJOYUQAcKnyj7nGfvoB+p/iZ8Q6qLxaWqlmQHaWjoEYA98ZC++kVbdeuupRWy1P41oxT7ax0g8FfDj3NhyABxubjzz56v74Z2AdO9IUNCyFahl8ao95GAJ/QYH20f1zZKvqCwTW2hrPwzSOniZJAkjz8yEgHAI88HUMFf2G3x9N9PW2rhq4Zq6yv41ZGFBxHPtMinzBCEEH2Prq3IWRSsKDCheMLgY7ceWqXob/JV21KClkW4XWt8Uz0NMuchpQAjE/lCxhhzjAPrq4rTTS01qo6aoffNFBGjt/EwUAn9defTKaUt35LSx6CxlypGSM6LRtgWMybmC927n3OjI1KqAxyR5642FO7jXpKnIfE2Dxtu/z2dv56941Br71tcIo66Ww2dKqjo3MctwqapYYFZT8+B+ZgvYkefAzjS2l6gvs9LDMLNSOJEVt0dwbacjOR+67aAluvJwdeZUL4w23BB7Z13a27O7j0xoARxpGgVFVVHACjAGk9yhnqKKWKjqTSzsuEnEYcxn12ng/fShwWwA2MH0019RWSmvdLFDVSTxiKQSBoX2k8EEE47EE50A4UyPFTxrPKZZFQBpCu3eccnA4GfTRUkFNNMPFgSRhyrNFuxz5EjUW/8AT61Km8VdeD4O0fvV4bw9ocfL+fPz5/iOfbR7dC25qA0Jqaw0xd5AjMjbWMbRgglc/KrDb6bVPrkBz6lqxaLNW3KJGknjgKQoCTvcnCKB2JLED11mTo6z1r9b2pK6KSk2VaTSyVCFAoQ7mJJwPLH1I1cPXPS9NRRoKOeZXm+XMuHWNRN4oCrwBgkAeWAONQaHpYNVBxXSYhVWCFPlbaycHBHB25Pvz31aKi+2QaGikSeMSxyrJE65Vk5B+hHfWa/jRYzYuuJKynCmG4YqkH8LZ+YH/uGfvqzKPpSmufS7zU1VUU8ssSRfvNsqAIVHIwN3CjAJwCSQOTqKX20r1TUmaqqJE8BBToCA52oWxzgY/Pjgc4BOTzpFJvlklydLXmC/2CiutPgLUxBio/ut2ZfscjXta6nWWommraFaYKrq4lAIXJGWJOMZBAPsdVx8N+jIKalr6unrZUq0mBgk2giI7HUcdz/aEnkZ2r6czxemYI5S9JVTU6miSi2IkZGxCSpyVJJ5I7+frzpJJPCAtjqLPSxSTpPQRRgB5JFdFAD9iT6N5E99GtdbbGzK9wpFZZBGwM6ghyMhTz3IHbTA3QtAaZ6dauqSJoqeNQqx5XwRhGzs5OCc5yOfLA16HQttRKhIZ6mJKhovEVSpBSMlgoyDjLMxJ7kk6qCUbuQAOPXSG+29bpa6iheeWBZ0KNJCF3AHvjcCP5aXKoUkjue+vWgK7SDqzpu0RUtss9tr0V1p4IkLIfD5wzjG1f4mOTkk+ZzpZFaOuDEhl6ko45Co3IluVlU+YBLZI99TfGvJiUnPP66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pic>
        <p:nvPicPr>
          <p:cNvPr id="2064" name="Picture 16" descr="http://t0.gstatic.com/images?q=tbn:ANd9GcTcaFA01Eyh9S316uwXwdR7tD-4KL7Mw9d-sP47yxjzhWW_QzLe"/>
          <p:cNvPicPr>
            <a:picLocks noChangeAspect="1" noChangeArrowheads="1"/>
          </p:cNvPicPr>
          <p:nvPr/>
        </p:nvPicPr>
        <p:blipFill>
          <a:blip r:embed="rId3" cstate="print"/>
          <a:srcRect/>
          <a:stretch>
            <a:fillRect/>
          </a:stretch>
        </p:blipFill>
        <p:spPr bwMode="auto">
          <a:xfrm>
            <a:off x="6583246" y="3140968"/>
            <a:ext cx="1909705" cy="17862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056"/>
                                        </p:tgtEl>
                                        <p:attrNameLst>
                                          <p:attrName>style.visibility</p:attrName>
                                        </p:attrNameLst>
                                      </p:cBhvr>
                                      <p:to>
                                        <p:strVal val="visible"/>
                                      </p:to>
                                    </p:set>
                                    <p:animEffect transition="in" filter="fade">
                                      <p:cBhvr>
                                        <p:cTn id="7" dur="1000"/>
                                        <p:tgtEl>
                                          <p:spTgt spid="2056"/>
                                        </p:tgtEl>
                                      </p:cBhvr>
                                    </p:animEffect>
                                    <p:anim calcmode="lin" valueType="num">
                                      <p:cBhvr>
                                        <p:cTn id="8" dur="1000" fill="hold"/>
                                        <p:tgtEl>
                                          <p:spTgt spid="2056"/>
                                        </p:tgtEl>
                                        <p:attrNameLst>
                                          <p:attrName>ppt_x</p:attrName>
                                        </p:attrNameLst>
                                      </p:cBhvr>
                                      <p:tavLst>
                                        <p:tav tm="0">
                                          <p:val>
                                            <p:strVal val="#ppt_x-.1"/>
                                          </p:val>
                                        </p:tav>
                                        <p:tav tm="100000">
                                          <p:val>
                                            <p:strVal val="#ppt_x"/>
                                          </p:val>
                                        </p:tav>
                                      </p:tavLst>
                                    </p:anim>
                                    <p:anim calcmode="lin" valueType="num">
                                      <p:cBhvr>
                                        <p:cTn id="9" dur="1000" fill="hold"/>
                                        <p:tgtEl>
                                          <p:spTgt spid="2056"/>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900"/>
                            </p:stCondLst>
                            <p:childTnLst>
                              <p:par>
                                <p:cTn id="17" presetID="29"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p:cTn id="19" dur="2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5" end="5"/>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2064"/>
                                        </p:tgtEl>
                                        <p:attrNameLst>
                                          <p:attrName>style.visibility</p:attrName>
                                        </p:attrNameLst>
                                      </p:cBhvr>
                                      <p:to>
                                        <p:strVal val="visible"/>
                                      </p:to>
                                    </p:set>
                                    <p:animEffect transition="in" filter="wipe(down)">
                                      <p:cBhvr>
                                        <p:cTn id="24"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p:txBody>
          <a:bodyPr>
            <a:normAutofit fontScale="77500" lnSpcReduction="20000"/>
          </a:bodyPr>
          <a:lstStyle/>
          <a:p>
            <a:pPr algn="just"/>
            <a:r>
              <a:rPr lang="es-MX" dirty="0" smtClean="0"/>
              <a:t>Cuando la agresión es verbal, puede incluir ofensas, insultos, amenazas y comentarios hostiles o humillantes. Cuando es no verbal, puede incluir gestos amenazantes, como levantar el puño o miradas intensas e, incluso, ataques físicos. El objetivo habitual de la agresión es la dominación del otro y la victoria se asegura por medio de la humillación y la degradación. Por cierto, hay diferencias de grado y matices en cada forma de agresión.</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p:txBody>
          <a:bodyPr>
            <a:normAutofit fontScale="62500" lnSpcReduction="20000"/>
          </a:bodyPr>
          <a:lstStyle/>
          <a:p>
            <a:pPr algn="just">
              <a:buNone/>
            </a:pPr>
            <a:r>
              <a:rPr lang="es-MX" dirty="0" smtClean="0"/>
              <a:t>Descripción de la actividad:</a:t>
            </a:r>
          </a:p>
          <a:p>
            <a:pPr algn="just"/>
            <a:endParaRPr lang="es-MX" dirty="0" smtClean="0"/>
          </a:p>
          <a:p>
            <a:pPr lvl="1" algn="just"/>
            <a:r>
              <a:rPr lang="es-MX" dirty="0" smtClean="0"/>
              <a:t>El sentido de esta actividad es doble. Por una parte, se ejercitará la entrega de mensajes en los tres estilos: agresivo, pasivo y asertivo. Por otra, se vivenciará lo difícil que resulta responder siempre en tono asertivo, independientemente de cómo fue entregado y, por lo tanto, recibido el mensaje.</a:t>
            </a:r>
            <a:endParaRPr lang="es-MX" sz="2000" dirty="0" smtClean="0"/>
          </a:p>
          <a:p>
            <a:pPr lvl="1" algn="just">
              <a:buNone/>
            </a:pPr>
            <a:r>
              <a:rPr lang="es-MX" b="1" dirty="0" smtClean="0"/>
              <a:t> </a:t>
            </a:r>
            <a:endParaRPr lang="es-MX" sz="2000" dirty="0" smtClean="0"/>
          </a:p>
          <a:p>
            <a:pPr lvl="1" algn="just"/>
            <a:r>
              <a:rPr lang="es-MX" b="1" dirty="0" smtClean="0"/>
              <a:t>Para cumplir el objetivo de esta actividad, los participantes</a:t>
            </a:r>
            <a:r>
              <a:rPr lang="es-MX" dirty="0" smtClean="0"/>
              <a:t> jugarán representando distintos estilos comunicativos y, luego, se increparán y defenderán haciendo un contraste entre las formas asertivas y no asertivas de comunicarse.</a:t>
            </a:r>
            <a:endParaRPr lang="es-MX" sz="2000" dirty="0" smtClean="0"/>
          </a:p>
          <a:p>
            <a:pPr lvl="1"/>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56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187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childTnLst>
                          </p:cTn>
                        </p:par>
                        <p:par>
                          <p:cTn id="34" fill="hold">
                            <p:stCondLst>
                              <p:cond delay="192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p:txBody>
          <a:bodyPr>
            <a:normAutofit/>
          </a:bodyPr>
          <a:lstStyle/>
          <a:p>
            <a:pPr>
              <a:buNone/>
            </a:pPr>
            <a:r>
              <a:rPr lang="es-MX" dirty="0" smtClean="0"/>
              <a:t>Desarrollo de la actividad:</a:t>
            </a:r>
          </a:p>
          <a:p>
            <a:pPr algn="just"/>
            <a:r>
              <a:rPr lang="es-MX" dirty="0" smtClean="0"/>
              <a:t>Hacer equipos de 4 personas. Después, que se sienten en círculo.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68</a:t>
            </a:fld>
            <a:endParaRPr lang="es-MX"/>
          </a:p>
        </p:txBody>
      </p:sp>
      <p:grpSp>
        <p:nvGrpSpPr>
          <p:cNvPr id="24" name="23 Grupo"/>
          <p:cNvGrpSpPr/>
          <p:nvPr/>
        </p:nvGrpSpPr>
        <p:grpSpPr>
          <a:xfrm>
            <a:off x="4788024" y="3212976"/>
            <a:ext cx="3528392" cy="3024336"/>
            <a:chOff x="5364091" y="4077072"/>
            <a:chExt cx="1621626" cy="1776195"/>
          </a:xfrm>
        </p:grpSpPr>
        <p:sp>
          <p:nvSpPr>
            <p:cNvPr id="7" name="table"/>
            <p:cNvSpPr>
              <a:spLocks noEditPoints="1" noChangeArrowheads="1"/>
            </p:cNvSpPr>
            <p:nvPr/>
          </p:nvSpPr>
          <p:spPr bwMode="auto">
            <a:xfrm>
              <a:off x="5908041" y="4663937"/>
              <a:ext cx="474900" cy="561475"/>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015 w 21600"/>
                <a:gd name="T9" fmla="*/ 4491 h 21600"/>
                <a:gd name="T10" fmla="*/ 17622 w 21600"/>
                <a:gd name="T11" fmla="*/ 17121 h 21600"/>
              </a:gdLst>
              <a:ahLst/>
              <a:cxnLst>
                <a:cxn ang="0">
                  <a:pos x="T0" y="T1"/>
                </a:cxn>
                <a:cxn ang="0">
                  <a:pos x="T2" y="T3"/>
                </a:cxn>
                <a:cxn ang="0">
                  <a:pos x="T4" y="T5"/>
                </a:cxn>
                <a:cxn ang="0">
                  <a:pos x="T6" y="T7"/>
                </a:cxn>
              </a:cxnLst>
              <a:rect l="T8" t="T9" r="T10" b="T11"/>
              <a:pathLst>
                <a:path w="21600" h="21600" extrusionOk="0">
                  <a:moveTo>
                    <a:pt x="17641" y="17591"/>
                  </a:moveTo>
                  <a:lnTo>
                    <a:pt x="18067" y="17165"/>
                  </a:lnTo>
                  <a:lnTo>
                    <a:pt x="18443" y="16689"/>
                  </a:lnTo>
                  <a:lnTo>
                    <a:pt x="18794" y="16162"/>
                  </a:lnTo>
                  <a:lnTo>
                    <a:pt x="19144" y="15661"/>
                  </a:lnTo>
                  <a:lnTo>
                    <a:pt x="19420" y="15135"/>
                  </a:lnTo>
                  <a:lnTo>
                    <a:pt x="19645" y="14584"/>
                  </a:lnTo>
                  <a:lnTo>
                    <a:pt x="19871" y="13982"/>
                  </a:lnTo>
                  <a:lnTo>
                    <a:pt x="20071" y="13406"/>
                  </a:lnTo>
                  <a:lnTo>
                    <a:pt x="20297" y="13456"/>
                  </a:lnTo>
                  <a:lnTo>
                    <a:pt x="20472" y="13456"/>
                  </a:lnTo>
                  <a:lnTo>
                    <a:pt x="20648" y="13406"/>
                  </a:lnTo>
                  <a:lnTo>
                    <a:pt x="20823" y="13331"/>
                  </a:lnTo>
                  <a:lnTo>
                    <a:pt x="20948" y="13206"/>
                  </a:lnTo>
                  <a:lnTo>
                    <a:pt x="21099" y="13080"/>
                  </a:lnTo>
                  <a:lnTo>
                    <a:pt x="21149" y="12905"/>
                  </a:lnTo>
                  <a:lnTo>
                    <a:pt x="21299" y="12704"/>
                  </a:lnTo>
                  <a:lnTo>
                    <a:pt x="21425" y="12253"/>
                  </a:lnTo>
                  <a:lnTo>
                    <a:pt x="21550" y="11727"/>
                  </a:lnTo>
                  <a:lnTo>
                    <a:pt x="21600" y="11276"/>
                  </a:lnTo>
                  <a:lnTo>
                    <a:pt x="21600" y="10800"/>
                  </a:lnTo>
                  <a:lnTo>
                    <a:pt x="21600" y="10324"/>
                  </a:lnTo>
                  <a:lnTo>
                    <a:pt x="21550" y="9823"/>
                  </a:lnTo>
                  <a:lnTo>
                    <a:pt x="21425" y="9347"/>
                  </a:lnTo>
                  <a:lnTo>
                    <a:pt x="21299" y="8896"/>
                  </a:lnTo>
                  <a:lnTo>
                    <a:pt x="21149" y="8695"/>
                  </a:lnTo>
                  <a:lnTo>
                    <a:pt x="21099" y="8520"/>
                  </a:lnTo>
                  <a:lnTo>
                    <a:pt x="20948" y="8344"/>
                  </a:lnTo>
                  <a:lnTo>
                    <a:pt x="20823" y="8269"/>
                  </a:lnTo>
                  <a:lnTo>
                    <a:pt x="20648" y="8169"/>
                  </a:lnTo>
                  <a:lnTo>
                    <a:pt x="20472" y="8144"/>
                  </a:lnTo>
                  <a:lnTo>
                    <a:pt x="20297" y="8144"/>
                  </a:lnTo>
                  <a:lnTo>
                    <a:pt x="20071" y="8169"/>
                  </a:lnTo>
                  <a:lnTo>
                    <a:pt x="19871" y="7618"/>
                  </a:lnTo>
                  <a:lnTo>
                    <a:pt x="19645" y="7016"/>
                  </a:lnTo>
                  <a:lnTo>
                    <a:pt x="19420" y="6490"/>
                  </a:lnTo>
                  <a:lnTo>
                    <a:pt x="19144" y="5939"/>
                  </a:lnTo>
                  <a:lnTo>
                    <a:pt x="18794" y="5438"/>
                  </a:lnTo>
                  <a:lnTo>
                    <a:pt x="18443" y="4961"/>
                  </a:lnTo>
                  <a:lnTo>
                    <a:pt x="18067" y="4460"/>
                  </a:lnTo>
                  <a:lnTo>
                    <a:pt x="17691" y="4034"/>
                  </a:lnTo>
                  <a:lnTo>
                    <a:pt x="17215" y="3608"/>
                  </a:lnTo>
                  <a:lnTo>
                    <a:pt x="16739" y="3232"/>
                  </a:lnTo>
                  <a:lnTo>
                    <a:pt x="16263" y="2832"/>
                  </a:lnTo>
                  <a:lnTo>
                    <a:pt x="15686" y="2506"/>
                  </a:lnTo>
                  <a:lnTo>
                    <a:pt x="15185" y="2205"/>
                  </a:lnTo>
                  <a:lnTo>
                    <a:pt x="14609" y="1929"/>
                  </a:lnTo>
                  <a:lnTo>
                    <a:pt x="14032" y="1704"/>
                  </a:lnTo>
                  <a:lnTo>
                    <a:pt x="13431" y="1503"/>
                  </a:lnTo>
                  <a:lnTo>
                    <a:pt x="13481" y="1278"/>
                  </a:lnTo>
                  <a:lnTo>
                    <a:pt x="13481" y="1103"/>
                  </a:lnTo>
                  <a:lnTo>
                    <a:pt x="13431" y="952"/>
                  </a:lnTo>
                  <a:lnTo>
                    <a:pt x="13356" y="777"/>
                  </a:lnTo>
                  <a:lnTo>
                    <a:pt x="13256" y="626"/>
                  </a:lnTo>
                  <a:lnTo>
                    <a:pt x="13080" y="526"/>
                  </a:lnTo>
                  <a:lnTo>
                    <a:pt x="12930" y="426"/>
                  </a:lnTo>
                  <a:lnTo>
                    <a:pt x="12704" y="301"/>
                  </a:lnTo>
                  <a:lnTo>
                    <a:pt x="12278" y="175"/>
                  </a:lnTo>
                  <a:lnTo>
                    <a:pt x="11802" y="25"/>
                  </a:lnTo>
                  <a:lnTo>
                    <a:pt x="11276" y="0"/>
                  </a:lnTo>
                  <a:lnTo>
                    <a:pt x="10825" y="0"/>
                  </a:lnTo>
                  <a:lnTo>
                    <a:pt x="10324" y="0"/>
                  </a:lnTo>
                  <a:lnTo>
                    <a:pt x="9848" y="25"/>
                  </a:lnTo>
                  <a:lnTo>
                    <a:pt x="9347" y="175"/>
                  </a:lnTo>
                  <a:lnTo>
                    <a:pt x="8921" y="301"/>
                  </a:lnTo>
                  <a:lnTo>
                    <a:pt x="8695" y="426"/>
                  </a:lnTo>
                  <a:lnTo>
                    <a:pt x="8545" y="526"/>
                  </a:lnTo>
                  <a:lnTo>
                    <a:pt x="8394" y="626"/>
                  </a:lnTo>
                  <a:lnTo>
                    <a:pt x="8269" y="777"/>
                  </a:lnTo>
                  <a:lnTo>
                    <a:pt x="8169" y="952"/>
                  </a:lnTo>
                  <a:lnTo>
                    <a:pt x="8144" y="1103"/>
                  </a:lnTo>
                  <a:lnTo>
                    <a:pt x="8144" y="1278"/>
                  </a:lnTo>
                  <a:lnTo>
                    <a:pt x="8219" y="1503"/>
                  </a:lnTo>
                  <a:lnTo>
                    <a:pt x="7618" y="1704"/>
                  </a:lnTo>
                  <a:lnTo>
                    <a:pt x="7066" y="1929"/>
                  </a:lnTo>
                  <a:lnTo>
                    <a:pt x="6490" y="2205"/>
                  </a:lnTo>
                  <a:lnTo>
                    <a:pt x="5939" y="2456"/>
                  </a:lnTo>
                  <a:lnTo>
                    <a:pt x="5438" y="2781"/>
                  </a:lnTo>
                  <a:lnTo>
                    <a:pt x="4961" y="3132"/>
                  </a:lnTo>
                  <a:lnTo>
                    <a:pt x="4485" y="3533"/>
                  </a:lnTo>
                  <a:lnTo>
                    <a:pt x="4059" y="3959"/>
                  </a:lnTo>
                  <a:lnTo>
                    <a:pt x="3633" y="4385"/>
                  </a:lnTo>
                  <a:lnTo>
                    <a:pt x="3232" y="4861"/>
                  </a:lnTo>
                  <a:lnTo>
                    <a:pt x="2857" y="5387"/>
                  </a:lnTo>
                  <a:lnTo>
                    <a:pt x="2506" y="5889"/>
                  </a:lnTo>
                  <a:lnTo>
                    <a:pt x="2205" y="6465"/>
                  </a:lnTo>
                  <a:lnTo>
                    <a:pt x="1955" y="7016"/>
                  </a:lnTo>
                  <a:lnTo>
                    <a:pt x="1729" y="7568"/>
                  </a:lnTo>
                  <a:lnTo>
                    <a:pt x="1529" y="8169"/>
                  </a:lnTo>
                  <a:lnTo>
                    <a:pt x="1303" y="8144"/>
                  </a:lnTo>
                  <a:lnTo>
                    <a:pt x="1128" y="8144"/>
                  </a:lnTo>
                  <a:lnTo>
                    <a:pt x="977" y="8169"/>
                  </a:lnTo>
                  <a:lnTo>
                    <a:pt x="802" y="8269"/>
                  </a:lnTo>
                  <a:lnTo>
                    <a:pt x="652" y="8344"/>
                  </a:lnTo>
                  <a:lnTo>
                    <a:pt x="526" y="8520"/>
                  </a:lnTo>
                  <a:lnTo>
                    <a:pt x="451" y="8695"/>
                  </a:lnTo>
                  <a:lnTo>
                    <a:pt x="326" y="8896"/>
                  </a:lnTo>
                  <a:lnTo>
                    <a:pt x="200" y="9347"/>
                  </a:lnTo>
                  <a:lnTo>
                    <a:pt x="50" y="9823"/>
                  </a:lnTo>
                  <a:lnTo>
                    <a:pt x="0" y="10324"/>
                  </a:lnTo>
                  <a:lnTo>
                    <a:pt x="0" y="10800"/>
                  </a:lnTo>
                  <a:lnTo>
                    <a:pt x="0" y="11276"/>
                  </a:lnTo>
                  <a:lnTo>
                    <a:pt x="50" y="11727"/>
                  </a:lnTo>
                  <a:lnTo>
                    <a:pt x="200" y="12253"/>
                  </a:lnTo>
                  <a:lnTo>
                    <a:pt x="326" y="12704"/>
                  </a:lnTo>
                  <a:lnTo>
                    <a:pt x="451" y="12905"/>
                  </a:lnTo>
                  <a:lnTo>
                    <a:pt x="526" y="13080"/>
                  </a:lnTo>
                  <a:lnTo>
                    <a:pt x="652" y="13206"/>
                  </a:lnTo>
                  <a:lnTo>
                    <a:pt x="802" y="13331"/>
                  </a:lnTo>
                  <a:lnTo>
                    <a:pt x="977" y="13406"/>
                  </a:lnTo>
                  <a:lnTo>
                    <a:pt x="1128" y="13456"/>
                  </a:lnTo>
                  <a:lnTo>
                    <a:pt x="1303" y="13456"/>
                  </a:lnTo>
                  <a:lnTo>
                    <a:pt x="1529" y="13406"/>
                  </a:lnTo>
                  <a:lnTo>
                    <a:pt x="1729" y="13982"/>
                  </a:lnTo>
                  <a:lnTo>
                    <a:pt x="1955" y="14584"/>
                  </a:lnTo>
                  <a:lnTo>
                    <a:pt x="2255" y="15135"/>
                  </a:lnTo>
                  <a:lnTo>
                    <a:pt x="2556" y="15736"/>
                  </a:lnTo>
                  <a:lnTo>
                    <a:pt x="2907" y="16263"/>
                  </a:lnTo>
                  <a:lnTo>
                    <a:pt x="3283" y="16764"/>
                  </a:lnTo>
                  <a:lnTo>
                    <a:pt x="3684" y="17240"/>
                  </a:lnTo>
                  <a:lnTo>
                    <a:pt x="4110" y="17741"/>
                  </a:lnTo>
                  <a:lnTo>
                    <a:pt x="4535" y="18117"/>
                  </a:lnTo>
                  <a:lnTo>
                    <a:pt x="5012" y="18493"/>
                  </a:lnTo>
                  <a:lnTo>
                    <a:pt x="5463" y="18844"/>
                  </a:lnTo>
                  <a:lnTo>
                    <a:pt x="5989" y="19144"/>
                  </a:lnTo>
                  <a:lnTo>
                    <a:pt x="6490" y="19420"/>
                  </a:lnTo>
                  <a:lnTo>
                    <a:pt x="7066" y="19645"/>
                  </a:lnTo>
                  <a:lnTo>
                    <a:pt x="7618" y="19921"/>
                  </a:lnTo>
                  <a:lnTo>
                    <a:pt x="8219" y="20071"/>
                  </a:lnTo>
                  <a:lnTo>
                    <a:pt x="8144" y="20297"/>
                  </a:lnTo>
                  <a:lnTo>
                    <a:pt x="8144" y="20472"/>
                  </a:lnTo>
                  <a:lnTo>
                    <a:pt x="8169" y="20648"/>
                  </a:lnTo>
                  <a:lnTo>
                    <a:pt x="8269" y="20823"/>
                  </a:lnTo>
                  <a:lnTo>
                    <a:pt x="8394" y="20948"/>
                  </a:lnTo>
                  <a:lnTo>
                    <a:pt x="8545" y="21074"/>
                  </a:lnTo>
                  <a:lnTo>
                    <a:pt x="8695" y="21149"/>
                  </a:lnTo>
                  <a:lnTo>
                    <a:pt x="8921" y="21299"/>
                  </a:lnTo>
                  <a:lnTo>
                    <a:pt x="9347" y="21425"/>
                  </a:lnTo>
                  <a:lnTo>
                    <a:pt x="9848" y="21550"/>
                  </a:lnTo>
                  <a:lnTo>
                    <a:pt x="10324" y="21600"/>
                  </a:lnTo>
                  <a:lnTo>
                    <a:pt x="10825" y="21600"/>
                  </a:lnTo>
                  <a:lnTo>
                    <a:pt x="11276" y="21600"/>
                  </a:lnTo>
                  <a:lnTo>
                    <a:pt x="11802" y="21550"/>
                  </a:lnTo>
                  <a:lnTo>
                    <a:pt x="12278" y="21425"/>
                  </a:lnTo>
                  <a:lnTo>
                    <a:pt x="12704" y="21299"/>
                  </a:lnTo>
                  <a:lnTo>
                    <a:pt x="12930" y="21149"/>
                  </a:lnTo>
                  <a:lnTo>
                    <a:pt x="13080" y="21074"/>
                  </a:lnTo>
                  <a:lnTo>
                    <a:pt x="13256" y="20948"/>
                  </a:lnTo>
                  <a:lnTo>
                    <a:pt x="13356" y="20823"/>
                  </a:lnTo>
                  <a:lnTo>
                    <a:pt x="13431" y="20648"/>
                  </a:lnTo>
                  <a:lnTo>
                    <a:pt x="13481" y="20472"/>
                  </a:lnTo>
                  <a:lnTo>
                    <a:pt x="13481" y="20297"/>
                  </a:lnTo>
                  <a:lnTo>
                    <a:pt x="13431" y="20071"/>
                  </a:lnTo>
                  <a:lnTo>
                    <a:pt x="14032" y="19871"/>
                  </a:lnTo>
                  <a:lnTo>
                    <a:pt x="14609" y="19645"/>
                  </a:lnTo>
                  <a:lnTo>
                    <a:pt x="15135" y="19395"/>
                  </a:lnTo>
                  <a:lnTo>
                    <a:pt x="15686" y="19094"/>
                  </a:lnTo>
                  <a:lnTo>
                    <a:pt x="16213" y="18768"/>
                  </a:lnTo>
                  <a:lnTo>
                    <a:pt x="16739" y="18393"/>
                  </a:lnTo>
                  <a:lnTo>
                    <a:pt x="17165" y="18017"/>
                  </a:lnTo>
                  <a:lnTo>
                    <a:pt x="17641" y="17591"/>
                  </a:lnTo>
                  <a:close/>
                </a:path>
                <a:path w="21600" h="21600" extrusionOk="0">
                  <a:moveTo>
                    <a:pt x="13431" y="1503"/>
                  </a:moveTo>
                  <a:lnTo>
                    <a:pt x="13080" y="1428"/>
                  </a:lnTo>
                  <a:lnTo>
                    <a:pt x="12780" y="1378"/>
                  </a:lnTo>
                  <a:lnTo>
                    <a:pt x="12479" y="1278"/>
                  </a:lnTo>
                  <a:lnTo>
                    <a:pt x="12128" y="1253"/>
                  </a:lnTo>
                  <a:lnTo>
                    <a:pt x="11802" y="1203"/>
                  </a:lnTo>
                  <a:lnTo>
                    <a:pt x="11477" y="1203"/>
                  </a:lnTo>
                  <a:lnTo>
                    <a:pt x="11151" y="1153"/>
                  </a:lnTo>
                  <a:lnTo>
                    <a:pt x="10825" y="1153"/>
                  </a:lnTo>
                  <a:lnTo>
                    <a:pt x="10449" y="1153"/>
                  </a:lnTo>
                  <a:lnTo>
                    <a:pt x="10174" y="1203"/>
                  </a:lnTo>
                  <a:lnTo>
                    <a:pt x="9798" y="1203"/>
                  </a:lnTo>
                  <a:lnTo>
                    <a:pt x="9472" y="1253"/>
                  </a:lnTo>
                  <a:lnTo>
                    <a:pt x="9171" y="1278"/>
                  </a:lnTo>
                  <a:lnTo>
                    <a:pt x="8820" y="1378"/>
                  </a:lnTo>
                  <a:lnTo>
                    <a:pt x="8545" y="1428"/>
                  </a:lnTo>
                  <a:lnTo>
                    <a:pt x="8219" y="1503"/>
                  </a:lnTo>
                  <a:moveTo>
                    <a:pt x="1529" y="8169"/>
                  </a:moveTo>
                  <a:lnTo>
                    <a:pt x="1453" y="8520"/>
                  </a:lnTo>
                  <a:lnTo>
                    <a:pt x="1403" y="8820"/>
                  </a:lnTo>
                  <a:lnTo>
                    <a:pt x="1303" y="9121"/>
                  </a:lnTo>
                  <a:lnTo>
                    <a:pt x="1253" y="9447"/>
                  </a:lnTo>
                  <a:lnTo>
                    <a:pt x="1228" y="9823"/>
                  </a:lnTo>
                  <a:lnTo>
                    <a:pt x="1228" y="10098"/>
                  </a:lnTo>
                  <a:lnTo>
                    <a:pt x="1178" y="10449"/>
                  </a:lnTo>
                  <a:lnTo>
                    <a:pt x="1178" y="10800"/>
                  </a:lnTo>
                  <a:lnTo>
                    <a:pt x="1178" y="11126"/>
                  </a:lnTo>
                  <a:lnTo>
                    <a:pt x="1228" y="11502"/>
                  </a:lnTo>
                  <a:lnTo>
                    <a:pt x="1228" y="11777"/>
                  </a:lnTo>
                  <a:lnTo>
                    <a:pt x="1253" y="12128"/>
                  </a:lnTo>
                  <a:lnTo>
                    <a:pt x="1303" y="12429"/>
                  </a:lnTo>
                  <a:lnTo>
                    <a:pt x="1403" y="12755"/>
                  </a:lnTo>
                  <a:lnTo>
                    <a:pt x="1453" y="13080"/>
                  </a:lnTo>
                  <a:lnTo>
                    <a:pt x="1529" y="13406"/>
                  </a:lnTo>
                  <a:moveTo>
                    <a:pt x="13431" y="20071"/>
                  </a:moveTo>
                  <a:lnTo>
                    <a:pt x="13080" y="20172"/>
                  </a:lnTo>
                  <a:lnTo>
                    <a:pt x="12780" y="20222"/>
                  </a:lnTo>
                  <a:lnTo>
                    <a:pt x="12479" y="20297"/>
                  </a:lnTo>
                  <a:lnTo>
                    <a:pt x="12128" y="20347"/>
                  </a:lnTo>
                  <a:lnTo>
                    <a:pt x="11802" y="20397"/>
                  </a:lnTo>
                  <a:lnTo>
                    <a:pt x="11477" y="20397"/>
                  </a:lnTo>
                  <a:lnTo>
                    <a:pt x="11151" y="20447"/>
                  </a:lnTo>
                  <a:lnTo>
                    <a:pt x="10825" y="20447"/>
                  </a:lnTo>
                  <a:lnTo>
                    <a:pt x="10449" y="20447"/>
                  </a:lnTo>
                  <a:lnTo>
                    <a:pt x="10174" y="20397"/>
                  </a:lnTo>
                  <a:lnTo>
                    <a:pt x="9798" y="20397"/>
                  </a:lnTo>
                  <a:lnTo>
                    <a:pt x="9472" y="20347"/>
                  </a:lnTo>
                  <a:lnTo>
                    <a:pt x="9171" y="20297"/>
                  </a:lnTo>
                  <a:lnTo>
                    <a:pt x="8820" y="20222"/>
                  </a:lnTo>
                  <a:lnTo>
                    <a:pt x="8545" y="20172"/>
                  </a:lnTo>
                  <a:lnTo>
                    <a:pt x="8219" y="20071"/>
                  </a:lnTo>
                  <a:moveTo>
                    <a:pt x="20071" y="13406"/>
                  </a:moveTo>
                  <a:lnTo>
                    <a:pt x="20172" y="13080"/>
                  </a:lnTo>
                  <a:lnTo>
                    <a:pt x="20222" y="12755"/>
                  </a:lnTo>
                  <a:lnTo>
                    <a:pt x="20297" y="12429"/>
                  </a:lnTo>
                  <a:lnTo>
                    <a:pt x="20347" y="12128"/>
                  </a:lnTo>
                  <a:lnTo>
                    <a:pt x="20397" y="11777"/>
                  </a:lnTo>
                  <a:lnTo>
                    <a:pt x="20447" y="11502"/>
                  </a:lnTo>
                  <a:lnTo>
                    <a:pt x="20447" y="11126"/>
                  </a:lnTo>
                  <a:lnTo>
                    <a:pt x="20447" y="10800"/>
                  </a:lnTo>
                  <a:lnTo>
                    <a:pt x="20447" y="10449"/>
                  </a:lnTo>
                  <a:lnTo>
                    <a:pt x="20447" y="10098"/>
                  </a:lnTo>
                  <a:lnTo>
                    <a:pt x="20397" y="9823"/>
                  </a:lnTo>
                  <a:lnTo>
                    <a:pt x="20347" y="9447"/>
                  </a:lnTo>
                  <a:lnTo>
                    <a:pt x="20297" y="9121"/>
                  </a:lnTo>
                  <a:lnTo>
                    <a:pt x="20222" y="8820"/>
                  </a:lnTo>
                  <a:lnTo>
                    <a:pt x="20172" y="8520"/>
                  </a:lnTo>
                  <a:lnTo>
                    <a:pt x="20071" y="8169"/>
                  </a:lnTo>
                </a:path>
              </a:pathLst>
            </a:custGeom>
            <a:solidFill>
              <a:srgbClr val="99663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s-MX">
                <a:effectLst/>
              </a:endParaRPr>
            </a:p>
          </p:txBody>
        </p:sp>
        <p:pic>
          <p:nvPicPr>
            <p:cNvPr id="8"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5400000">
              <a:off x="6246910" y="4706418"/>
              <a:ext cx="936104" cy="541510"/>
            </a:xfrm>
            <a:prstGeom prst="rect">
              <a:avLst/>
            </a:prstGeom>
            <a:noFill/>
          </p:spPr>
        </p:pic>
        <p:pic>
          <p:nvPicPr>
            <p:cNvPr id="9"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a:off x="5796136" y="4077072"/>
              <a:ext cx="812266" cy="624067"/>
            </a:xfrm>
            <a:prstGeom prst="rect">
              <a:avLst/>
            </a:prstGeom>
            <a:noFill/>
          </p:spPr>
        </p:pic>
        <p:pic>
          <p:nvPicPr>
            <p:cNvPr id="10"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16200000">
              <a:off x="5166794" y="4634409"/>
              <a:ext cx="936103" cy="541510"/>
            </a:xfrm>
            <a:prstGeom prst="rect">
              <a:avLst/>
            </a:prstGeom>
            <a:noFill/>
          </p:spPr>
        </p:pic>
        <p:pic>
          <p:nvPicPr>
            <p:cNvPr id="11" name="Picture 7" descr="http://t3.gstatic.com/images?q=tbn:ANd9GcSJJzVXiV1ADZcX1lPW11Or2TKt5jrcR_8wBsPnOYi-EP9sLXF0"/>
            <p:cNvPicPr>
              <a:picLocks noChangeAspect="1" noChangeArrowheads="1"/>
            </p:cNvPicPr>
            <p:nvPr/>
          </p:nvPicPr>
          <p:blipFill>
            <a:blip r:embed="rId3" cstate="print"/>
            <a:srcRect/>
            <a:stretch>
              <a:fillRect/>
            </a:stretch>
          </p:blipFill>
          <p:spPr bwMode="auto">
            <a:xfrm rot="10800000">
              <a:off x="5724127" y="5229200"/>
              <a:ext cx="812266" cy="624067"/>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900"/>
                            </p:stCondLst>
                            <p:childTnLst>
                              <p:par>
                                <p:cTn id="17" presetID="29"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2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1" end="1"/>
                                            </p:txEl>
                                          </p:spTgt>
                                        </p:tgtEl>
                                      </p:cBhvr>
                                    </p:animEffect>
                                  </p:childTnLst>
                                </p:cTn>
                              </p:par>
                            </p:childTnLst>
                          </p:cTn>
                        </p:par>
                        <p:par>
                          <p:cTn id="22" fill="hold">
                            <p:stCondLst>
                              <p:cond delay="7900"/>
                            </p:stCondLst>
                            <p:childTnLst>
                              <p:par>
                                <p:cTn id="23" presetID="35"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3000"/>
                                        <p:tgtEl>
                                          <p:spTgt spid="24"/>
                                        </p:tgtEl>
                                      </p:cBhvr>
                                    </p:animEffect>
                                    <p:anim calcmode="lin" valueType="num">
                                      <p:cBhvr>
                                        <p:cTn id="26" dur="3000" fill="hold"/>
                                        <p:tgtEl>
                                          <p:spTgt spid="24"/>
                                        </p:tgtEl>
                                        <p:attrNameLst>
                                          <p:attrName>style.rotation</p:attrName>
                                        </p:attrNameLst>
                                      </p:cBhvr>
                                      <p:tavLst>
                                        <p:tav tm="0">
                                          <p:val>
                                            <p:fltVal val="720"/>
                                          </p:val>
                                        </p:tav>
                                        <p:tav tm="100000">
                                          <p:val>
                                            <p:fltVal val="0"/>
                                          </p:val>
                                        </p:tav>
                                      </p:tavLst>
                                    </p:anim>
                                    <p:anim calcmode="lin" valueType="num">
                                      <p:cBhvr>
                                        <p:cTn id="27" dur="3000" fill="hold"/>
                                        <p:tgtEl>
                                          <p:spTgt spid="24"/>
                                        </p:tgtEl>
                                        <p:attrNameLst>
                                          <p:attrName>ppt_h</p:attrName>
                                        </p:attrNameLst>
                                      </p:cBhvr>
                                      <p:tavLst>
                                        <p:tav tm="0">
                                          <p:val>
                                            <p:fltVal val="0"/>
                                          </p:val>
                                        </p:tav>
                                        <p:tav tm="100000">
                                          <p:val>
                                            <p:strVal val="#ppt_h"/>
                                          </p:val>
                                        </p:tav>
                                      </p:tavLst>
                                    </p:anim>
                                    <p:anim calcmode="lin" valueType="num">
                                      <p:cBhvr>
                                        <p:cTn id="28" dur="3000" fill="hold"/>
                                        <p:tgtEl>
                                          <p:spTgt spid="2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2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Elipse"/>
          <p:cNvSpPr/>
          <p:nvPr/>
        </p:nvSpPr>
        <p:spPr>
          <a:xfrm>
            <a:off x="1475656" y="3356992"/>
            <a:ext cx="3312368" cy="2952328"/>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a:t>
            </a:r>
            <a:r>
              <a:rPr lang="es-MX" sz="1400" b="1" cap="all" dirty="0" smtClean="0">
                <a:solidFill>
                  <a:schemeClr val="bg1"/>
                </a:solidFill>
              </a:rPr>
              <a:t>QUÉ ES comunicación</a:t>
            </a:r>
            <a:r>
              <a:rPr lang="es-MX" sz="1400" b="1" dirty="0" smtClean="0">
                <a:solidFill>
                  <a:schemeClr val="bg1"/>
                </a:solidFill>
              </a:rPr>
              <a:t>?</a:t>
            </a:r>
            <a:endParaRPr lang="es-MX" sz="1400" b="1" dirty="0">
              <a:solidFill>
                <a:schemeClr val="bg1"/>
              </a:solidFill>
            </a:endParaRPr>
          </a:p>
        </p:txBody>
      </p:sp>
      <p:sp>
        <p:nvSpPr>
          <p:cNvPr id="4" name="3 Título"/>
          <p:cNvSpPr>
            <a:spLocks noGrp="1"/>
          </p:cNvSpPr>
          <p:nvPr>
            <p:ph type="title"/>
          </p:nvPr>
        </p:nvSpPr>
        <p:spPr/>
        <p:txBody>
          <a:bodyPr>
            <a:noAutofit/>
          </a:bodyPr>
          <a:lstStyle/>
          <a:p>
            <a:r>
              <a:rPr lang="es-MX" sz="2800" dirty="0" smtClean="0"/>
              <a:t>Comunicación </a:t>
            </a:r>
            <a:endParaRPr lang="es-MX" sz="2800" dirty="0"/>
          </a:p>
        </p:txBody>
      </p:sp>
      <p:sp>
        <p:nvSpPr>
          <p:cNvPr id="5" name="4 Elipse"/>
          <p:cNvSpPr/>
          <p:nvPr/>
        </p:nvSpPr>
        <p:spPr>
          <a:xfrm>
            <a:off x="3419872" y="2708920"/>
            <a:ext cx="1980000" cy="1980000"/>
          </a:xfrm>
          <a:prstGeom prst="ellipse">
            <a:avLst/>
          </a:prstGeom>
          <a:solidFill>
            <a:srgbClr val="C2D2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MX" sz="1600" b="1" dirty="0" smtClean="0">
                <a:solidFill>
                  <a:schemeClr val="tx1"/>
                </a:solidFill>
              </a:rPr>
              <a:t>Valorización</a:t>
            </a:r>
          </a:p>
          <a:p>
            <a:pPr algn="ct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rgbClr val="DEE7D1">
              <a:alpha val="65882"/>
            </a:srgbClr>
          </a:solidFill>
          <a:ln>
            <a:solidFill>
              <a:srgbClr val="EFF3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b="1" dirty="0" smtClean="0">
                <a:solidFill>
                  <a:schemeClr val="tx2">
                    <a:lumMod val="50000"/>
                  </a:schemeClr>
                </a:solidFill>
              </a:rPr>
              <a:t>Atributos</a:t>
            </a:r>
            <a:endParaRPr lang="es-MX" sz="1400" b="1" dirty="0">
              <a:solidFill>
                <a:schemeClr val="tx2">
                  <a:lumMod val="50000"/>
                </a:schemeClr>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107504" y="1412776"/>
            <a:ext cx="2448272"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Font typeface="Wingdings" pitchFamily="2" charset="2"/>
              <a:buChar char="§"/>
            </a:pPr>
            <a:r>
              <a:rPr lang="es-MX" sz="1400" b="1" dirty="0" smtClean="0">
                <a:solidFill>
                  <a:schemeClr val="tx1"/>
                </a:solidFill>
              </a:rPr>
              <a:t>La importancia de la comunicación en la vida cotidiana.</a:t>
            </a:r>
          </a:p>
          <a:p>
            <a:pPr lvl="0"/>
            <a:endParaRPr lang="es-MX" sz="800" dirty="0" smtClean="0">
              <a:solidFill>
                <a:schemeClr val="tx1"/>
              </a:solidFill>
            </a:endParaRPr>
          </a:p>
          <a:p>
            <a:pPr lvl="0">
              <a:buFont typeface="Wingdings" pitchFamily="2" charset="2"/>
              <a:buChar char="§"/>
            </a:pPr>
            <a:r>
              <a:rPr lang="es-MX" sz="1400" b="1" dirty="0" smtClean="0">
                <a:solidFill>
                  <a:schemeClr val="tx1"/>
                </a:solidFill>
              </a:rPr>
              <a:t> La comunicación contribuye significativamente en la obtención de un trabajo.</a:t>
            </a:r>
          </a:p>
          <a:p>
            <a:pPr lvl="0"/>
            <a:endParaRPr lang="es-MX" sz="800" dirty="0" smtClean="0">
              <a:solidFill>
                <a:schemeClr val="tx1"/>
              </a:solidFill>
            </a:endParaRPr>
          </a:p>
          <a:p>
            <a:pPr lvl="0">
              <a:buFont typeface="Arial" pitchFamily="34" charset="0"/>
              <a:buChar char="•"/>
            </a:pPr>
            <a:r>
              <a:rPr lang="es-MX" sz="1400" b="1" dirty="0" smtClean="0">
                <a:solidFill>
                  <a:schemeClr val="tx1"/>
                </a:solidFill>
              </a:rPr>
              <a:t> La comunicación facilita la estabilidad laboral</a:t>
            </a:r>
            <a:endParaRPr lang="es-MX" sz="1400" dirty="0" smtClean="0">
              <a:solidFill>
                <a:schemeClr val="tx1"/>
              </a:solidFill>
            </a:endParaRPr>
          </a:p>
        </p:txBody>
      </p:sp>
      <p:sp>
        <p:nvSpPr>
          <p:cNvPr id="29" name="28 Rectángulo"/>
          <p:cNvSpPr/>
          <p:nvPr/>
        </p:nvSpPr>
        <p:spPr>
          <a:xfrm>
            <a:off x="6828756" y="1268760"/>
            <a:ext cx="2279748"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s-MX" sz="800" dirty="0" smtClean="0">
              <a:solidFill>
                <a:schemeClr val="tx1"/>
              </a:solidFill>
            </a:endParaRPr>
          </a:p>
          <a:p>
            <a:pPr lvl="0"/>
            <a:endParaRPr lang="es-MX" sz="800" dirty="0" smtClean="0">
              <a:solidFill>
                <a:schemeClr val="tx1"/>
              </a:solidFill>
            </a:endParaRPr>
          </a:p>
          <a:p>
            <a:pPr>
              <a:buFont typeface="Arial" pitchFamily="34" charset="0"/>
              <a:buChar char="•"/>
            </a:pPr>
            <a:r>
              <a:rPr lang="es-MX" sz="1400" b="1" dirty="0" smtClean="0">
                <a:solidFill>
                  <a:schemeClr val="tx1"/>
                </a:solidFill>
              </a:rPr>
              <a:t> Expresarse con claridad en forma oral y escrita.</a:t>
            </a:r>
          </a:p>
          <a:p>
            <a:endParaRPr lang="es-MX" sz="1400" b="1" dirty="0" smtClean="0">
              <a:solidFill>
                <a:schemeClr val="tx1"/>
              </a:solidFill>
            </a:endParaRPr>
          </a:p>
          <a:p>
            <a:pPr>
              <a:buFont typeface="Arial" pitchFamily="34" charset="0"/>
              <a:buChar char="•"/>
            </a:pPr>
            <a:r>
              <a:rPr lang="es-MX" sz="1400" b="1" dirty="0" smtClean="0">
                <a:solidFill>
                  <a:schemeClr val="tx1"/>
                </a:solidFill>
              </a:rPr>
              <a:t> Comunicar con lenguaje no verbal.</a:t>
            </a:r>
          </a:p>
          <a:p>
            <a:pPr>
              <a:buFont typeface="Arial" pitchFamily="34" charset="0"/>
              <a:buChar char="•"/>
            </a:pPr>
            <a:endParaRPr lang="es-MX" sz="1400" b="1" dirty="0" smtClean="0">
              <a:solidFill>
                <a:schemeClr val="tx1"/>
              </a:solidFill>
            </a:endParaRPr>
          </a:p>
          <a:p>
            <a:pPr>
              <a:buFont typeface="Arial" pitchFamily="34" charset="0"/>
              <a:buChar char="•"/>
            </a:pPr>
            <a:r>
              <a:rPr lang="es-MX" sz="1400" b="1" dirty="0" smtClean="0">
                <a:solidFill>
                  <a:schemeClr val="tx1"/>
                </a:solidFill>
              </a:rPr>
              <a:t> Ser asertivo.</a:t>
            </a:r>
          </a:p>
          <a:p>
            <a:pPr lvl="0">
              <a:buFont typeface="Arial" pitchFamily="34" charset="0"/>
              <a:buChar char="•"/>
            </a:pPr>
            <a:endParaRPr lang="es-MX" sz="1400" dirty="0" smtClean="0">
              <a:solidFill>
                <a:schemeClr val="tx1"/>
              </a:solidFill>
            </a:endParaRPr>
          </a:p>
          <a:p>
            <a:pPr marL="177800" indent="-177800" algn="just">
              <a:buFont typeface="Wingdings" pitchFamily="2" charset="2"/>
              <a:buChar char="§"/>
            </a:pPr>
            <a:endParaRPr lang="es-MX" sz="1400" b="1" dirty="0">
              <a:solidFill>
                <a:schemeClr val="tx1"/>
              </a:solidFill>
            </a:endParaRPr>
          </a:p>
        </p:txBody>
      </p:sp>
      <p:grpSp>
        <p:nvGrpSpPr>
          <p:cNvPr id="2" name="18 Grupo"/>
          <p:cNvGrpSpPr/>
          <p:nvPr/>
        </p:nvGrpSpPr>
        <p:grpSpPr>
          <a:xfrm>
            <a:off x="6984048" y="2708920"/>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21" name="20 Marcador de número de diapositiva"/>
          <p:cNvSpPr>
            <a:spLocks noGrp="1"/>
          </p:cNvSpPr>
          <p:nvPr>
            <p:ph type="sldNum" sz="quarter" idx="12"/>
          </p:nvPr>
        </p:nvSpPr>
        <p:spPr/>
        <p:txBody>
          <a:bodyPr/>
          <a:lstStyle/>
          <a:p>
            <a:fld id="{863DAC2C-C515-4487-A285-EDDAB0EBC0A4}" type="slidenum">
              <a:rPr lang="es-MX" smtClean="0"/>
              <a:pPr/>
              <a:t>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600" decel="100000"/>
                                        <p:tgtEl>
                                          <p:spTgt spid="8"/>
                                        </p:tgtEl>
                                      </p:cBhvr>
                                    </p:animEffect>
                                    <p:anim calcmode="lin" valueType="num">
                                      <p:cBhvr>
                                        <p:cTn id="8" dur="1600" decel="100000" fill="hold"/>
                                        <p:tgtEl>
                                          <p:spTgt spid="8"/>
                                        </p:tgtEl>
                                        <p:attrNameLst>
                                          <p:attrName>style.rotation</p:attrName>
                                        </p:attrNameLst>
                                      </p:cBhvr>
                                      <p:tavLst>
                                        <p:tav tm="0">
                                          <p:val>
                                            <p:fltVal val="-90"/>
                                          </p:val>
                                        </p:tav>
                                        <p:tav tm="100000">
                                          <p:val>
                                            <p:fltVal val="0"/>
                                          </p:val>
                                        </p:tav>
                                      </p:tavLst>
                                    </p:anim>
                                    <p:anim calcmode="lin" valueType="num">
                                      <p:cBhvr>
                                        <p:cTn id="9" dur="1600" decel="100000" fill="hold"/>
                                        <p:tgtEl>
                                          <p:spTgt spid="8"/>
                                        </p:tgtEl>
                                        <p:attrNameLst>
                                          <p:attrName>ppt_x</p:attrName>
                                        </p:attrNameLst>
                                      </p:cBhvr>
                                      <p:tavLst>
                                        <p:tav tm="0">
                                          <p:val>
                                            <p:strVal val="#ppt_x+0.4"/>
                                          </p:val>
                                        </p:tav>
                                        <p:tav tm="100000">
                                          <p:val>
                                            <p:strVal val="#ppt_x-0.05"/>
                                          </p:val>
                                        </p:tav>
                                      </p:tavLst>
                                    </p:anim>
                                    <p:anim calcmode="lin" valueType="num">
                                      <p:cBhvr>
                                        <p:cTn id="10" dur="1600" decel="100000" fill="hold"/>
                                        <p:tgtEl>
                                          <p:spTgt spid="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strVal val="#ppt_w*0.70"/>
                                          </p:val>
                                        </p:tav>
                                        <p:tav tm="100000">
                                          <p:val>
                                            <p:strVal val="#ppt_w"/>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animEffect transition="in" filter="fade">
                                      <p:cBhvr>
                                        <p:cTn id="19" dur="2000"/>
                                        <p:tgtEl>
                                          <p:spTgt spid="4"/>
                                        </p:tgtEl>
                                      </p:cBhvr>
                                    </p:animEffect>
                                  </p:childTnLst>
                                </p:cTn>
                              </p:par>
                            </p:childTnLst>
                          </p:cTn>
                        </p:par>
                        <p:par>
                          <p:cTn id="20" fill="hold">
                            <p:stCondLst>
                              <p:cond delay="2000"/>
                            </p:stCondLst>
                            <p:childTnLst>
                              <p:par>
                                <p:cTn id="21" presetID="3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600" decel="100000"/>
                                        <p:tgtEl>
                                          <p:spTgt spid="5"/>
                                        </p:tgtEl>
                                      </p:cBhvr>
                                    </p:animEffect>
                                    <p:anim calcmode="lin" valueType="num">
                                      <p:cBhvr>
                                        <p:cTn id="24" dur="1600" decel="100000" fill="hold"/>
                                        <p:tgtEl>
                                          <p:spTgt spid="5"/>
                                        </p:tgtEl>
                                        <p:attrNameLst>
                                          <p:attrName>style.rotation</p:attrName>
                                        </p:attrNameLst>
                                      </p:cBhvr>
                                      <p:tavLst>
                                        <p:tav tm="0">
                                          <p:val>
                                            <p:fltVal val="-90"/>
                                          </p:val>
                                        </p:tav>
                                        <p:tav tm="100000">
                                          <p:val>
                                            <p:fltVal val="0"/>
                                          </p:val>
                                        </p:tav>
                                      </p:tavLst>
                                    </p:anim>
                                    <p:anim calcmode="lin" valueType="num">
                                      <p:cBhvr>
                                        <p:cTn id="25" dur="1600" decel="100000" fill="hold"/>
                                        <p:tgtEl>
                                          <p:spTgt spid="5"/>
                                        </p:tgtEl>
                                        <p:attrNameLst>
                                          <p:attrName>ppt_x</p:attrName>
                                        </p:attrNameLst>
                                      </p:cBhvr>
                                      <p:tavLst>
                                        <p:tav tm="0">
                                          <p:val>
                                            <p:strVal val="#ppt_x+0.4"/>
                                          </p:val>
                                        </p:tav>
                                        <p:tav tm="100000">
                                          <p:val>
                                            <p:strVal val="#ppt_x-0.05"/>
                                          </p:val>
                                        </p:tav>
                                      </p:tavLst>
                                    </p:anim>
                                    <p:anim calcmode="lin" valueType="num">
                                      <p:cBhvr>
                                        <p:cTn id="26" dur="1600" decel="100000" fill="hold"/>
                                        <p:tgtEl>
                                          <p:spTgt spid="5"/>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childTnLst>
                                </p:cTn>
                              </p:par>
                            </p:childTnLst>
                          </p:cTn>
                        </p:par>
                        <p:par>
                          <p:cTn id="32" fill="hold">
                            <p:stCondLst>
                              <p:cond delay="40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animEffect transition="in" filter="fade">
                                      <p:cBhvr>
                                        <p:cTn id="35" dur="2000"/>
                                        <p:tgtEl>
                                          <p:spTgt spid="28"/>
                                        </p:tgtEl>
                                      </p:cBhvr>
                                    </p:animEffect>
                                    <p:anim calcmode="lin" valueType="num">
                                      <p:cBhvr>
                                        <p:cTn id="36" dur="2000" fill="hold"/>
                                        <p:tgtEl>
                                          <p:spTgt spid="28"/>
                                        </p:tgtEl>
                                        <p:attrNameLst>
                                          <p:attrName>ppt_w</p:attrName>
                                        </p:attrNameLst>
                                      </p:cBhvr>
                                      <p:tavLst>
                                        <p:tav tm="0" fmla="#ppt_w*sin(2.5*pi*$)">
                                          <p:val>
                                            <p:fltVal val="0"/>
                                          </p:val>
                                        </p:tav>
                                        <p:tav tm="100000">
                                          <p:val>
                                            <p:fltVal val="1"/>
                                          </p:val>
                                        </p:tav>
                                      </p:tavLst>
                                    </p:anim>
                                    <p:anim calcmode="lin" valueType="num">
                                      <p:cBhvr>
                                        <p:cTn id="37" dur="2000" fill="hold"/>
                                        <p:tgtEl>
                                          <p:spTgt spid="28"/>
                                        </p:tgtEl>
                                        <p:attrNameLst>
                                          <p:attrName>ppt_h</p:attrName>
                                        </p:attrNameLst>
                                      </p:cBhvr>
                                      <p:tavLst>
                                        <p:tav tm="0">
                                          <p:val>
                                            <p:strVal val="#ppt_h"/>
                                          </p:val>
                                        </p:tav>
                                        <p:tav tm="100000">
                                          <p:val>
                                            <p:strVal val="#ppt_h"/>
                                          </p:val>
                                        </p:tav>
                                      </p:tavLst>
                                    </p:anim>
                                  </p:childTnLst>
                                </p:cTn>
                              </p:par>
                            </p:childTnLst>
                          </p:cTn>
                        </p:par>
                        <p:par>
                          <p:cTn id="38" fill="hold">
                            <p:stCondLst>
                              <p:cond delay="37000"/>
                            </p:stCondLst>
                            <p:childTnLst>
                              <p:par>
                                <p:cTn id="39" presetID="3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600" decel="100000"/>
                                        <p:tgtEl>
                                          <p:spTgt spid="6"/>
                                        </p:tgtEl>
                                      </p:cBhvr>
                                    </p:animEffect>
                                    <p:anim calcmode="lin" valueType="num">
                                      <p:cBhvr>
                                        <p:cTn id="42" dur="1600" decel="100000" fill="hold"/>
                                        <p:tgtEl>
                                          <p:spTgt spid="6"/>
                                        </p:tgtEl>
                                        <p:attrNameLst>
                                          <p:attrName>style.rotation</p:attrName>
                                        </p:attrNameLst>
                                      </p:cBhvr>
                                      <p:tavLst>
                                        <p:tav tm="0">
                                          <p:val>
                                            <p:fltVal val="-90"/>
                                          </p:val>
                                        </p:tav>
                                        <p:tav tm="100000">
                                          <p:val>
                                            <p:fltVal val="0"/>
                                          </p:val>
                                        </p:tav>
                                      </p:tavLst>
                                    </p:anim>
                                    <p:anim calcmode="lin" valueType="num">
                                      <p:cBhvr>
                                        <p:cTn id="43" dur="1600" decel="100000" fill="hold"/>
                                        <p:tgtEl>
                                          <p:spTgt spid="6"/>
                                        </p:tgtEl>
                                        <p:attrNameLst>
                                          <p:attrName>ppt_x</p:attrName>
                                        </p:attrNameLst>
                                      </p:cBhvr>
                                      <p:tavLst>
                                        <p:tav tm="0">
                                          <p:val>
                                            <p:strVal val="#ppt_x+0.4"/>
                                          </p:val>
                                        </p:tav>
                                        <p:tav tm="100000">
                                          <p:val>
                                            <p:strVal val="#ppt_x-0.05"/>
                                          </p:val>
                                        </p:tav>
                                      </p:tavLst>
                                    </p:anim>
                                    <p:anim calcmode="lin" valueType="num">
                                      <p:cBhvr>
                                        <p:cTn id="44" dur="1600" decel="100000" fill="hold"/>
                                        <p:tgtEl>
                                          <p:spTgt spid="6"/>
                                        </p:tgtEl>
                                        <p:attrNameLst>
                                          <p:attrName>ppt_y</p:attrName>
                                        </p:attrNameLst>
                                      </p:cBhvr>
                                      <p:tavLst>
                                        <p:tav tm="0">
                                          <p:val>
                                            <p:strVal val="#ppt_y-0.4"/>
                                          </p:val>
                                        </p:tav>
                                        <p:tav tm="100000">
                                          <p:val>
                                            <p:strVal val="#ppt_y+0.1"/>
                                          </p:val>
                                        </p:tav>
                                      </p:tavLst>
                                    </p:anim>
                                    <p:anim calcmode="lin" valueType="num">
                                      <p:cBhvr>
                                        <p:cTn id="45"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46"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47" fill="hold">
                            <p:stCondLst>
                              <p:cond delay="39000"/>
                            </p:stCondLst>
                            <p:childTnLst>
                              <p:par>
                                <p:cTn id="48" presetID="10" presetClass="entr" presetSubtype="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000"/>
                                        <p:tgtEl>
                                          <p:spTgt spid="2"/>
                                        </p:tgtEl>
                                      </p:cBhvr>
                                    </p:animEffect>
                                  </p:childTnLst>
                                </p:cTn>
                              </p:par>
                            </p:childTnLst>
                          </p:cTn>
                        </p:par>
                        <p:par>
                          <p:cTn id="51" fill="hold">
                            <p:stCondLst>
                              <p:cond delay="41000"/>
                            </p:stCondLst>
                            <p:childTnLst>
                              <p:par>
                                <p:cTn id="52" presetID="31" presetClass="entr" presetSubtype="0" fill="hold" grpId="0" nodeType="afterEffect">
                                  <p:stCondLst>
                                    <p:cond delay="0"/>
                                  </p:stCondLst>
                                  <p:iterate type="lt">
                                    <p:tmPct val="5000"/>
                                  </p:iterate>
                                  <p:childTnLst>
                                    <p:set>
                                      <p:cBhvr>
                                        <p:cTn id="53" dur="1" fill="hold">
                                          <p:stCondLst>
                                            <p:cond delay="0"/>
                                          </p:stCondLst>
                                        </p:cTn>
                                        <p:tgtEl>
                                          <p:spTgt spid="29"/>
                                        </p:tgtEl>
                                        <p:attrNameLst>
                                          <p:attrName>style.visibility</p:attrName>
                                        </p:attrNameLst>
                                      </p:cBhvr>
                                      <p:to>
                                        <p:strVal val="visible"/>
                                      </p:to>
                                    </p:set>
                                    <p:anim calcmode="lin" valueType="num">
                                      <p:cBhvr>
                                        <p:cTn id="54" dur="2000" fill="hold"/>
                                        <p:tgtEl>
                                          <p:spTgt spid="29"/>
                                        </p:tgtEl>
                                        <p:attrNameLst>
                                          <p:attrName>ppt_w</p:attrName>
                                        </p:attrNameLst>
                                      </p:cBhvr>
                                      <p:tavLst>
                                        <p:tav tm="0">
                                          <p:val>
                                            <p:fltVal val="0"/>
                                          </p:val>
                                        </p:tav>
                                        <p:tav tm="100000">
                                          <p:val>
                                            <p:strVal val="#ppt_w"/>
                                          </p:val>
                                        </p:tav>
                                      </p:tavLst>
                                    </p:anim>
                                    <p:anim calcmode="lin" valueType="num">
                                      <p:cBhvr>
                                        <p:cTn id="55" dur="2000" fill="hold"/>
                                        <p:tgtEl>
                                          <p:spTgt spid="29"/>
                                        </p:tgtEl>
                                        <p:attrNameLst>
                                          <p:attrName>ppt_h</p:attrName>
                                        </p:attrNameLst>
                                      </p:cBhvr>
                                      <p:tavLst>
                                        <p:tav tm="0">
                                          <p:val>
                                            <p:fltVal val="0"/>
                                          </p:val>
                                        </p:tav>
                                        <p:tav tm="100000">
                                          <p:val>
                                            <p:strVal val="#ppt_h"/>
                                          </p:val>
                                        </p:tav>
                                      </p:tavLst>
                                    </p:anim>
                                    <p:anim calcmode="lin" valueType="num">
                                      <p:cBhvr>
                                        <p:cTn id="56" dur="2000" fill="hold"/>
                                        <p:tgtEl>
                                          <p:spTgt spid="29"/>
                                        </p:tgtEl>
                                        <p:attrNameLst>
                                          <p:attrName>style.rotation</p:attrName>
                                        </p:attrNameLst>
                                      </p:cBhvr>
                                      <p:tavLst>
                                        <p:tav tm="0">
                                          <p:val>
                                            <p:fltVal val="90"/>
                                          </p:val>
                                        </p:tav>
                                        <p:tav tm="100000">
                                          <p:val>
                                            <p:fltVal val="0"/>
                                          </p:val>
                                        </p:tav>
                                      </p:tavLst>
                                    </p:anim>
                                    <p:animEffect transition="in" filter="fade">
                                      <p:cBhvr>
                                        <p:cTn id="5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animBg="1"/>
      <p:bldP spid="6" grpId="0" animBg="1"/>
      <p:bldP spid="28" grpId="0"/>
      <p:bldP spid="2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Lo pasivo, lo agresivo, lo asertivo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2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r"/>
            <a:r>
              <a:rPr lang="es-MX" dirty="0" smtClean="0"/>
              <a:t>ESPERO QUE LO TOMES BIEN.</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71</a:t>
            </a:fld>
            <a:endParaRPr lang="es-MX"/>
          </a:p>
        </p:txBody>
      </p:sp>
      <p:sp>
        <p:nvSpPr>
          <p:cNvPr id="7" name="2 Marcador de texto"/>
          <p:cNvSpPr>
            <a:spLocks noGrp="1"/>
          </p:cNvSpPr>
          <p:nvPr>
            <p:ph type="body" idx="1"/>
          </p:nvPr>
        </p:nvSpPr>
        <p:spPr/>
        <p:txBody>
          <a:bodyPr>
            <a:normAutofit lnSpcReduction="100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SER ASERTIVA (O)</a:t>
            </a:r>
            <a:endParaRPr lang="es-MX"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dirty="0" smtClean="0"/>
              <a:t>Espero que lo tomes bien.</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72</a:t>
            </a:fld>
            <a:endParaRPr lang="es-MX"/>
          </a:p>
        </p:txBody>
      </p:sp>
      <p:sp>
        <p:nvSpPr>
          <p:cNvPr id="7" name="2 Marcador de contenido"/>
          <p:cNvSpPr>
            <a:spLocks noGrp="1"/>
          </p:cNvSpPr>
          <p:nvPr>
            <p:ph idx="1"/>
          </p:nvPr>
        </p:nvSpPr>
        <p:spPr>
          <a:xfrm>
            <a:off x="467544" y="1268760"/>
            <a:ext cx="8229600" cy="4741987"/>
          </a:xfrm>
        </p:spPr>
        <p:txBody>
          <a:bodyPr>
            <a:normAutofit fontScale="55000" lnSpcReduction="20000"/>
          </a:bodyPr>
          <a:lstStyle/>
          <a:p>
            <a:r>
              <a:rPr lang="es-MX" dirty="0" smtClean="0"/>
              <a:t>El </a:t>
            </a:r>
            <a:r>
              <a:rPr lang="es-MX" b="1" dirty="0" smtClean="0"/>
              <a:t>objetivo</a:t>
            </a:r>
            <a:r>
              <a:rPr lang="es-MX" dirty="0" smtClean="0"/>
              <a:t> de la actividad apunta a que los participantes </a:t>
            </a:r>
            <a:r>
              <a:rPr lang="es-MX" b="1" dirty="0" smtClean="0"/>
              <a:t>desarrollen la capacidad de plantear una retroalimentación constructiva a partir de una situación real</a:t>
            </a:r>
            <a:r>
              <a:rPr lang="es-MX" dirty="0" smtClean="0"/>
              <a:t>, identificando las diferencias que existen entre un estilo asertivo de comunicación y los estilos agresivos o pasivos.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Reconocer la relación entre asertividad y retroalimentación constructiva y sus principales desafíos y beneficios para la relación interpersonal y laboral.</a:t>
            </a:r>
          </a:p>
          <a:p>
            <a:pPr lvl="1" algn="just">
              <a:buNone/>
            </a:pPr>
            <a:endParaRPr lang="es-MX" sz="2900" b="1" u="sng" dirty="0" smtClean="0"/>
          </a:p>
          <a:p>
            <a:pPr lvl="1"/>
            <a:r>
              <a:rPr lang="es-MX" sz="2900" b="1" u="sng" dirty="0" smtClean="0"/>
              <a:t>Habilidad</a:t>
            </a:r>
            <a:r>
              <a:rPr lang="es-MX" sz="2900" b="1" dirty="0" smtClean="0"/>
              <a:t>: </a:t>
            </a:r>
            <a:r>
              <a:rPr lang="es-MX" sz="2900" dirty="0" smtClean="0">
                <a:solidFill>
                  <a:schemeClr val="dk1"/>
                </a:solidFill>
              </a:rPr>
              <a:t>Formular y entregar una retroalimentación constructiva de manera asertiva.</a:t>
            </a:r>
          </a:p>
          <a:p>
            <a:pPr lvl="1">
              <a:buNone/>
            </a:pPr>
            <a:endParaRPr lang="es-MX" sz="2900" b="1" u="sng" dirty="0" smtClean="0"/>
          </a:p>
          <a:p>
            <a:pPr lvl="1"/>
            <a:r>
              <a:rPr lang="es-MX" sz="2900" b="1" u="sng" dirty="0" smtClean="0"/>
              <a:t>Actitud</a:t>
            </a:r>
            <a:r>
              <a:rPr lang="es-MX" sz="2900" b="1" dirty="0" smtClean="0"/>
              <a:t>: </a:t>
            </a:r>
            <a:r>
              <a:rPr lang="es-MX" sz="2900" dirty="0" smtClean="0">
                <a:solidFill>
                  <a:schemeClr val="dk1"/>
                </a:solidFill>
              </a:rPr>
              <a:t>Desarrollar una disposición receptiva ante la retroalimentación dada por otra persona.</a:t>
            </a:r>
          </a:p>
          <a:p>
            <a:pPr lvl="1" algn="just">
              <a:buNone/>
            </a:pPr>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7">
                                            <p:txEl>
                                              <p:pRg st="0" end="0"/>
                                            </p:txEl>
                                          </p:spTgt>
                                        </p:tgtEl>
                                      </p:cBhvr>
                                    </p:animEffect>
                                  </p:childTnLst>
                                </p:cTn>
                              </p:par>
                            </p:childTnLst>
                          </p:cTn>
                        </p:par>
                        <p:par>
                          <p:cTn id="12" fill="hold">
                            <p:stCondLst>
                              <p:cond delay="28600"/>
                            </p:stCondLst>
                            <p:childTnLst>
                              <p:par>
                                <p:cTn id="13" presetID="29" presetClass="entr" presetSubtype="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p:cTn id="15" dur="2000" fill="hold"/>
                                        <p:tgtEl>
                                          <p:spTgt spid="7">
                                            <p:txEl>
                                              <p:pRg st="2" end="2"/>
                                            </p:txEl>
                                          </p:spTgt>
                                        </p:tgtEl>
                                        <p:attrNameLst>
                                          <p:attrName>ppt_x</p:attrName>
                                        </p:attrNameLst>
                                      </p:cBhvr>
                                      <p:tavLst>
                                        <p:tav tm="0">
                                          <p:val>
                                            <p:strVal val="#ppt_x-.2"/>
                                          </p:val>
                                        </p:tav>
                                        <p:tav tm="100000">
                                          <p:val>
                                            <p:strVal val="#ppt_x"/>
                                          </p:val>
                                        </p:tav>
                                      </p:tavLst>
                                    </p:anim>
                                    <p:anim calcmode="lin" valueType="num">
                                      <p:cBhvr>
                                        <p:cTn id="16" dur="2000" fill="hold"/>
                                        <p:tgtEl>
                                          <p:spTgt spid="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2000"/>
                                        <p:tgtEl>
                                          <p:spTgt spid="7">
                                            <p:txEl>
                                              <p:pRg st="2" end="2"/>
                                            </p:txEl>
                                          </p:spTgt>
                                        </p:tgtEl>
                                      </p:cBhvr>
                                    </p:animEffect>
                                  </p:childTnLst>
                                </p:cTn>
                              </p:par>
                            </p:childTnLst>
                          </p:cTn>
                        </p:par>
                        <p:par>
                          <p:cTn id="18" fill="hold">
                            <p:stCondLst>
                              <p:cond delay="30600"/>
                            </p:stCondLst>
                            <p:childTnLst>
                              <p:par>
                                <p:cTn id="19" presetID="29" presetClass="entr" presetSubtype="0" fill="hold" nodeType="after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p:cTn id="21" dur="2000" fill="hold"/>
                                        <p:tgtEl>
                                          <p:spTgt spid="7">
                                            <p:txEl>
                                              <p:pRg st="4" end="4"/>
                                            </p:txEl>
                                          </p:spTgt>
                                        </p:tgtEl>
                                        <p:attrNameLst>
                                          <p:attrName>ppt_x</p:attrName>
                                        </p:attrNameLst>
                                      </p:cBhvr>
                                      <p:tavLst>
                                        <p:tav tm="0">
                                          <p:val>
                                            <p:strVal val="#ppt_x-.2"/>
                                          </p:val>
                                        </p:tav>
                                        <p:tav tm="100000">
                                          <p:val>
                                            <p:strVal val="#ppt_x"/>
                                          </p:val>
                                        </p:tav>
                                      </p:tavLst>
                                    </p:anim>
                                    <p:anim calcmode="lin" valueType="num">
                                      <p:cBhvr>
                                        <p:cTn id="22" dur="2000" fill="hold"/>
                                        <p:tgtEl>
                                          <p:spTgt spid="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7">
                                            <p:txEl>
                                              <p:pRg st="4" end="4"/>
                                            </p:txEl>
                                          </p:spTgt>
                                        </p:tgtEl>
                                      </p:cBhvr>
                                    </p:animEffect>
                                  </p:childTnLst>
                                </p:cTn>
                              </p:par>
                            </p:childTnLst>
                          </p:cTn>
                        </p:par>
                        <p:par>
                          <p:cTn id="24" fill="hold">
                            <p:stCondLst>
                              <p:cond delay="32600"/>
                            </p:stCondLst>
                            <p:childTnLst>
                              <p:par>
                                <p:cTn id="25" presetID="29" presetClass="entr" presetSubtype="0" fill="hold" nodeType="after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 calcmode="lin" valueType="num">
                                      <p:cBhvr>
                                        <p:cTn id="27" dur="2000" fill="hold"/>
                                        <p:tgtEl>
                                          <p:spTgt spid="7">
                                            <p:txEl>
                                              <p:pRg st="6" end="6"/>
                                            </p:txEl>
                                          </p:spTgt>
                                        </p:tgtEl>
                                        <p:attrNameLst>
                                          <p:attrName>ppt_x</p:attrName>
                                        </p:attrNameLst>
                                      </p:cBhvr>
                                      <p:tavLst>
                                        <p:tav tm="0">
                                          <p:val>
                                            <p:strVal val="#ppt_x-.2"/>
                                          </p:val>
                                        </p:tav>
                                        <p:tav tm="100000">
                                          <p:val>
                                            <p:strVal val="#ppt_x"/>
                                          </p:val>
                                        </p:tav>
                                      </p:tavLst>
                                    </p:anim>
                                    <p:anim calcmode="lin" valueType="num">
                                      <p:cBhvr>
                                        <p:cTn id="28" dur="2000" fill="hold"/>
                                        <p:tgtEl>
                                          <p:spTgt spid="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Espero que lo tomes bien.</a:t>
            </a:r>
            <a:br>
              <a:rPr lang="es-MX" dirty="0" smtClean="0"/>
            </a:br>
            <a:endParaRPr lang="es-ES" dirty="0"/>
          </a:p>
        </p:txBody>
      </p:sp>
      <p:sp>
        <p:nvSpPr>
          <p:cNvPr id="3" name="2 Marcador de contenido"/>
          <p:cNvSpPr>
            <a:spLocks noGrp="1"/>
          </p:cNvSpPr>
          <p:nvPr>
            <p:ph idx="1"/>
          </p:nvPr>
        </p:nvSpPr>
        <p:spPr>
          <a:xfrm>
            <a:off x="467544" y="1268761"/>
            <a:ext cx="8229600" cy="3456383"/>
          </a:xfrm>
        </p:spPr>
        <p:txBody>
          <a:bodyPr>
            <a:normAutofit fontScale="92500"/>
          </a:bodyPr>
          <a:lstStyle/>
          <a:p>
            <a:pPr>
              <a:spcBef>
                <a:spcPts val="600"/>
              </a:spcBef>
            </a:pPr>
            <a:r>
              <a:rPr lang="es-MX" sz="2400" dirty="0" smtClean="0"/>
              <a:t>La </a:t>
            </a:r>
            <a:r>
              <a:rPr lang="es-MX" sz="2400" b="1" dirty="0" smtClean="0"/>
              <a:t>retroalimentación o crítica constructiva</a:t>
            </a:r>
            <a:r>
              <a:rPr lang="es-MX" sz="2400" dirty="0" smtClean="0"/>
              <a:t> es una herramienta que permite poner en práctica la asertividad y tiene como propósito lograr que la otra persona crezca con lo que le decimos. </a:t>
            </a:r>
            <a:r>
              <a:rPr lang="es-MX" sz="2400" b="1" dirty="0" smtClean="0"/>
              <a:t>Puede ser una retroalimentación</a:t>
            </a:r>
            <a:r>
              <a:rPr lang="es-MX" sz="2400" dirty="0" smtClean="0"/>
              <a:t> para señalar deficiencias o para destacar méritos y, en ambos casos, ayuda a la otra persona a mejorar lo malo o reforzar lo bueno.</a:t>
            </a:r>
            <a:endParaRPr lang="es-ES" sz="2400" dirty="0" smtClean="0"/>
          </a:p>
          <a:p>
            <a:pPr>
              <a:buNone/>
            </a:pP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73</a:t>
            </a:fld>
            <a:endParaRPr lang="es-MX"/>
          </a:p>
        </p:txBody>
      </p:sp>
      <p:grpSp>
        <p:nvGrpSpPr>
          <p:cNvPr id="6" name="5 Grupo"/>
          <p:cNvGrpSpPr/>
          <p:nvPr/>
        </p:nvGrpSpPr>
        <p:grpSpPr>
          <a:xfrm>
            <a:off x="5508104" y="3573016"/>
            <a:ext cx="2088232" cy="2823224"/>
            <a:chOff x="994209" y="1132200"/>
            <a:chExt cx="3793815" cy="5120024"/>
          </a:xfrm>
        </p:grpSpPr>
        <p:sp>
          <p:nvSpPr>
            <p:cNvPr id="7" name="6 Flecha curvada hacia la derecha"/>
            <p:cNvSpPr/>
            <p:nvPr/>
          </p:nvSpPr>
          <p:spPr>
            <a:xfrm rot="19392334">
              <a:off x="994209" y="2723832"/>
              <a:ext cx="2160240" cy="3528392"/>
            </a:xfrm>
            <a:prstGeom prst="curvedRigh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8" name="7 Flecha curvada hacia la izquierda"/>
            <p:cNvSpPr/>
            <p:nvPr/>
          </p:nvSpPr>
          <p:spPr>
            <a:xfrm rot="19392334" flipV="1">
              <a:off x="2627784" y="1132200"/>
              <a:ext cx="2160240" cy="3528392"/>
            </a:xfrm>
            <a:prstGeom prst="curvedLef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Espero que lo tomes bien.</a:t>
            </a:r>
            <a:br>
              <a:rPr lang="es-MX" dirty="0" smtClean="0"/>
            </a:br>
            <a:endParaRPr lang="es-ES" dirty="0"/>
          </a:p>
        </p:txBody>
      </p:sp>
      <p:sp>
        <p:nvSpPr>
          <p:cNvPr id="3" name="2 Marcador de contenido"/>
          <p:cNvSpPr>
            <a:spLocks noGrp="1"/>
          </p:cNvSpPr>
          <p:nvPr>
            <p:ph idx="1"/>
          </p:nvPr>
        </p:nvSpPr>
        <p:spPr>
          <a:xfrm>
            <a:off x="467544" y="1484785"/>
            <a:ext cx="8229600" cy="2808311"/>
          </a:xfrm>
        </p:spPr>
        <p:txBody>
          <a:bodyPr>
            <a:normAutofit fontScale="77500" lnSpcReduction="20000"/>
          </a:bodyPr>
          <a:lstStyle/>
          <a:p>
            <a:r>
              <a:rPr lang="es-MX" sz="2800" dirty="0" smtClean="0"/>
              <a:t>Lamentablemente, también existe la </a:t>
            </a:r>
            <a:r>
              <a:rPr lang="es-MX" sz="2800" b="1" dirty="0" smtClean="0"/>
              <a:t>retroalimentación o crítica destructiva</a:t>
            </a:r>
            <a:r>
              <a:rPr lang="es-MX" sz="2800" dirty="0" smtClean="0"/>
              <a:t> que denigra o daña a la persona que es objeto de ella. La retroalimentación constructiva, en cambio, potencia las buenas relaciones entre las personas, contribuye al logro de una comunicación efectiva y ayuda a mejorar el trabajo en equipo. </a:t>
            </a:r>
            <a:endParaRPr lang="es-ES" sz="2800" dirty="0" smtClean="0"/>
          </a:p>
          <a:p>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74</a:t>
            </a:fld>
            <a:endParaRPr lang="es-MX"/>
          </a:p>
        </p:txBody>
      </p:sp>
      <p:pic>
        <p:nvPicPr>
          <p:cNvPr id="4098" name="Picture 2"/>
          <p:cNvPicPr>
            <a:picLocks noChangeAspect="1" noChangeArrowheads="1"/>
          </p:cNvPicPr>
          <p:nvPr/>
        </p:nvPicPr>
        <p:blipFill>
          <a:blip r:embed="rId3" cstate="print"/>
          <a:srcRect/>
          <a:stretch>
            <a:fillRect/>
          </a:stretch>
        </p:blipFill>
        <p:spPr bwMode="auto">
          <a:xfrm>
            <a:off x="3491880" y="4005064"/>
            <a:ext cx="2163316" cy="2199031"/>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Espero que lo tomes bien.</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75</a:t>
            </a:fld>
            <a:endParaRPr lang="es-MX"/>
          </a:p>
        </p:txBody>
      </p:sp>
      <p:sp>
        <p:nvSpPr>
          <p:cNvPr id="5" name="2 Marcador de contenido"/>
          <p:cNvSpPr>
            <a:spLocks noGrp="1"/>
          </p:cNvSpPr>
          <p:nvPr>
            <p:ph idx="1"/>
          </p:nvPr>
        </p:nvSpPr>
        <p:spPr>
          <a:xfrm>
            <a:off x="467544" y="1268760"/>
            <a:ext cx="8229600" cy="2664295"/>
          </a:xfrm>
        </p:spPr>
        <p:txBody>
          <a:bodyPr>
            <a:normAutofit fontScale="70000" lnSpcReduction="20000"/>
          </a:bodyPr>
          <a:lstStyle/>
          <a:p>
            <a:pPr algn="just">
              <a:buNone/>
            </a:pPr>
            <a:r>
              <a:rPr lang="es-MX" dirty="0" smtClean="0"/>
              <a:t>Descripción de la actividad:</a:t>
            </a:r>
          </a:p>
          <a:p>
            <a:pPr lvl="1" algn="just">
              <a:buNone/>
            </a:pPr>
            <a:r>
              <a:rPr lang="es-MX" b="1" dirty="0" smtClean="0"/>
              <a:t> </a:t>
            </a:r>
            <a:endParaRPr lang="es-MX" sz="2000" dirty="0" smtClean="0"/>
          </a:p>
          <a:p>
            <a:pPr lvl="1"/>
            <a:r>
              <a:rPr lang="es-MX" dirty="0" smtClean="0"/>
              <a:t>Los participantes tendrán que completar un formulario de evaluación del </a:t>
            </a:r>
            <a:r>
              <a:rPr lang="es-MX" b="1" dirty="0" smtClean="0"/>
              <a:t>grado de asertividad de otra persona del grupo</a:t>
            </a:r>
            <a:r>
              <a:rPr lang="es-MX" dirty="0" smtClean="0"/>
              <a:t>, y luego, </a:t>
            </a:r>
            <a:r>
              <a:rPr lang="es-MX" b="1" dirty="0" smtClean="0"/>
              <a:t>comunicarle asertivamente la evaluación que hizo de él.</a:t>
            </a:r>
            <a:endParaRPr lang="es-ES" dirty="0" smtClean="0"/>
          </a:p>
          <a:p>
            <a:pPr lvl="1"/>
            <a:endParaRPr lang="es-MX" dirty="0" smtClean="0"/>
          </a:p>
        </p:txBody>
      </p:sp>
      <p:pic>
        <p:nvPicPr>
          <p:cNvPr id="5122" name="Picture 2"/>
          <p:cNvPicPr>
            <a:picLocks noChangeAspect="1" noChangeArrowheads="1"/>
          </p:cNvPicPr>
          <p:nvPr/>
        </p:nvPicPr>
        <p:blipFill>
          <a:blip r:embed="rId3" cstate="print"/>
          <a:srcRect/>
          <a:stretch>
            <a:fillRect/>
          </a:stretch>
        </p:blipFill>
        <p:spPr bwMode="auto">
          <a:xfrm>
            <a:off x="5076056" y="3573016"/>
            <a:ext cx="3048000" cy="2524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par>
                          <p:cTn id="12" fill="hold">
                            <p:stCondLst>
                              <p:cond delay="17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1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xEl>
                                              <p:pRg st="1" end="1"/>
                                            </p:txEl>
                                          </p:spTgt>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5">
                                            <p:txEl>
                                              <p:pRg st="2" end="2"/>
                                            </p:txEl>
                                          </p:spTgt>
                                        </p:tgtEl>
                                        <p:attrNameLst>
                                          <p:attrName>style.visibility</p:attrName>
                                        </p:attrNameLst>
                                      </p:cBhvr>
                                      <p:to>
                                        <p:strVal val="visible"/>
                                      </p:to>
                                    </p:set>
                                    <p:anim calcmode="lin" valueType="num">
                                      <p:cBhvr>
                                        <p:cTn id="22"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24"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Espero que lo tomes bien.</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76</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Espero que lo tomes bien.</a:t>
            </a:r>
            <a:br>
              <a:rPr lang="es-MX" dirty="0" smtClean="0"/>
            </a:br>
            <a:endParaRPr lang="es-ES"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77</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¡Pero si te dije que era redondo!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COMUNICACIÓN</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EXPRESARSE CON CLARIDAD EN FORMA ORAL Y ESCRITA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7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3000" fill="hold"/>
                                        <p:tgtEl>
                                          <p:spTgt spid="2"/>
                                        </p:tgtEl>
                                        <p:attrNameLst>
                                          <p:attrName>ppt_x</p:attrName>
                                        </p:attrNameLst>
                                      </p:cBhvr>
                                      <p:tavLst>
                                        <p:tav tm="0">
                                          <p:val>
                                            <p:strVal val="#ppt_x-.2"/>
                                          </p:val>
                                        </p:tav>
                                        <p:tav tm="100000">
                                          <p:val>
                                            <p:strVal val="#ppt_x"/>
                                          </p:val>
                                        </p:tav>
                                      </p:tavLst>
                                    </p:anim>
                                    <p:anim calcmode="lin" valueType="num">
                                      <p:cBhvr>
                                        <p:cTn id="20" dur="3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¡Pero si te dije que era redondo!</a:t>
            </a:r>
            <a:endParaRPr lang="es-MX" sz="3200" dirty="0"/>
          </a:p>
        </p:txBody>
      </p:sp>
      <p:sp>
        <p:nvSpPr>
          <p:cNvPr id="3" name="2 Marcador de contenido"/>
          <p:cNvSpPr>
            <a:spLocks noGrp="1"/>
          </p:cNvSpPr>
          <p:nvPr>
            <p:ph idx="1"/>
          </p:nvPr>
        </p:nvSpPr>
        <p:spPr>
          <a:xfrm>
            <a:off x="467544" y="1340768"/>
            <a:ext cx="8229600" cy="4741987"/>
          </a:xfrm>
        </p:spPr>
        <p:txBody>
          <a:bodyPr>
            <a:normAutofit/>
          </a:bodyPr>
          <a:lstStyle/>
          <a:p>
            <a:pPr algn="just"/>
            <a:r>
              <a:rPr lang="es-MX" sz="1600" dirty="0" smtClean="0"/>
              <a:t>El </a:t>
            </a:r>
            <a:r>
              <a:rPr lang="es-MX" sz="1600" b="1" dirty="0" smtClean="0"/>
              <a:t>objetivo</a:t>
            </a:r>
            <a:r>
              <a:rPr lang="es-MX" sz="1600" dirty="0" smtClean="0"/>
              <a:t> de la actividad es desarrollar la habilidad de expresarse con claridad en forma oral. Para ello, los aprendizajes esperados son:</a:t>
            </a:r>
          </a:p>
          <a:p>
            <a:pPr algn="just"/>
            <a:endParaRPr lang="es-MX" sz="1600" dirty="0" smtClean="0"/>
          </a:p>
          <a:p>
            <a:pPr lvl="1" algn="just"/>
            <a:r>
              <a:rPr lang="es-MX" sz="1600" b="1" u="sng" dirty="0" smtClean="0"/>
              <a:t>Conocimiento</a:t>
            </a:r>
            <a:r>
              <a:rPr lang="es-MX" sz="1600" b="1" dirty="0" smtClean="0"/>
              <a:t>:</a:t>
            </a:r>
            <a:r>
              <a:rPr lang="es-MX" sz="1600" dirty="0" smtClean="0"/>
              <a:t> Reconocer los elementos que intervienen en la calidad de la comprensión de un mensaje verbal.</a:t>
            </a:r>
          </a:p>
          <a:p>
            <a:pPr lvl="1" algn="just"/>
            <a:endParaRPr lang="es-MX" sz="1600" b="1" u="sng" dirty="0" smtClean="0"/>
          </a:p>
          <a:p>
            <a:pPr lvl="1" algn="just"/>
            <a:r>
              <a:rPr lang="es-MX" sz="1600" b="1" u="sng" dirty="0" smtClean="0"/>
              <a:t>Habilidad</a:t>
            </a:r>
            <a:r>
              <a:rPr lang="es-MX" sz="1600" b="1" dirty="0" smtClean="0"/>
              <a:t>:</a:t>
            </a:r>
            <a:r>
              <a:rPr lang="es-MX" sz="1600" dirty="0" smtClean="0"/>
              <a:t> Entregar información de manera clara adaptándose al contexto en donde se realiza, para lograr un óptimo entendimiento por parte del que escucha.</a:t>
            </a:r>
          </a:p>
          <a:p>
            <a:pPr lvl="1" algn="just"/>
            <a:endParaRPr lang="es-MX" sz="1600" b="1" u="sng" dirty="0" smtClean="0"/>
          </a:p>
          <a:p>
            <a:pPr lvl="1" algn="just"/>
            <a:r>
              <a:rPr lang="es-MX" sz="1600" b="1" u="sng" dirty="0" smtClean="0"/>
              <a:t>Actitud</a:t>
            </a:r>
            <a:r>
              <a:rPr lang="es-MX" sz="1600" b="1" dirty="0" smtClean="0"/>
              <a:t>:</a:t>
            </a:r>
            <a:r>
              <a:rPr lang="es-MX" sz="1600" dirty="0" smtClean="0"/>
              <a:t> Desarrollar una disposición a ponerse en el lugar del otro, al momento de transmitir un mensaje.</a:t>
            </a:r>
            <a:endParaRPr lang="es-MX" sz="16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7053</TotalTime>
  <Words>8372</Words>
  <Application>Microsoft Office PowerPoint</Application>
  <PresentationFormat>Presentación en pantalla (4:3)</PresentationFormat>
  <Paragraphs>737</Paragraphs>
  <Slides>77</Slides>
  <Notes>76</Notes>
  <HiddenSlides>0</HiddenSlides>
  <MMClips>0</MMClips>
  <ScaleCrop>false</ScaleCrop>
  <HeadingPairs>
    <vt:vector size="4" baseType="variant">
      <vt:variant>
        <vt:lpstr>Tema</vt:lpstr>
      </vt:variant>
      <vt:variant>
        <vt:i4>1</vt:i4>
      </vt:variant>
      <vt:variant>
        <vt:lpstr>Títulos de diapositiva</vt:lpstr>
      </vt:variant>
      <vt:variant>
        <vt:i4>77</vt:i4>
      </vt:variant>
    </vt:vector>
  </HeadingPairs>
  <TitlesOfParts>
    <vt:vector size="78" baseType="lpstr">
      <vt:lpstr>Tema de Office</vt:lpstr>
      <vt:lpstr>TALLER “JÓVENES PRODUCTIVOS”</vt:lpstr>
      <vt:lpstr>Propósitos</vt:lpstr>
      <vt:lpstr>Competencias de productividad y empleabilidad</vt:lpstr>
      <vt:lpstr>Integración con otros tipos de competencias </vt:lpstr>
      <vt:lpstr>Modelo de competencias de productividad y empleabilidad</vt:lpstr>
      <vt:lpstr>Competencias área de comunicación</vt:lpstr>
      <vt:lpstr>Comunicación </vt:lpstr>
      <vt:lpstr>¡Pero si te dije que era redondo!</vt:lpstr>
      <vt:lpstr>¡Pero si te dije que era redondo!</vt:lpstr>
      <vt:lpstr>¡Pero si te dije que era redondo!</vt:lpstr>
      <vt:lpstr>¡Pero si te dije que era redondo!</vt:lpstr>
      <vt:lpstr>¡Pero si te dije que era redondo!</vt:lpstr>
      <vt:lpstr>¡Pero si te dije que era redondo!</vt:lpstr>
      <vt:lpstr>¡Pero si te dije que era redondo!</vt:lpstr>
      <vt:lpstr>¡Pero si te dije que era redondo!</vt:lpstr>
      <vt:lpstr>¡Pero si te dije que era redondo!</vt:lpstr>
      <vt:lpstr>¡Pero si te dije que era redondo!</vt:lpstr>
      <vt:lpstr>SE SOLICITA DISEÑADOR WEB </vt:lpstr>
      <vt:lpstr>Se solicita diseñador WEB </vt:lpstr>
      <vt:lpstr>¡Pero si te dije que era redondo!</vt:lpstr>
      <vt:lpstr>Se solicita diseñador WEB </vt:lpstr>
      <vt:lpstr>Se solicita diseñador WEB </vt:lpstr>
      <vt:lpstr>Se solicita diseñador WEB </vt:lpstr>
      <vt:lpstr>Se solicita diseñador WEB </vt:lpstr>
      <vt:lpstr>¡Pero si te dije que era redondo!</vt:lpstr>
      <vt:lpstr>NO TODOS LOS CAMINOS LLEVAN A ROMA </vt:lpstr>
      <vt:lpstr>No todos los caminos llevan a Roma </vt:lpstr>
      <vt:lpstr>No todos los caminos llevan a Roma </vt:lpstr>
      <vt:lpstr>No todos los caminos llevan a Roma</vt:lpstr>
      <vt:lpstr>No todos los caminos llevan a Roma</vt:lpstr>
      <vt:lpstr>No todos los caminos llevan a Roma</vt:lpstr>
      <vt:lpstr>No todos los caminos llevan a Roma</vt:lpstr>
      <vt:lpstr>¿Carita feliz?</vt:lpstr>
      <vt:lpstr>¿Carita feliz?</vt:lpstr>
      <vt:lpstr>¿Carita feliz?</vt:lpstr>
      <vt:lpstr>¿Carita feliz?</vt:lpstr>
      <vt:lpstr>¿Carita feliz?</vt:lpstr>
      <vt:lpstr>¿Carita feliz?</vt:lpstr>
      <vt:lpstr>¿Carita feliz?</vt:lpstr>
      <vt:lpstr>¿Carita feliz?</vt:lpstr>
      <vt:lpstr>¿Carita feliz?</vt:lpstr>
      <vt:lpstr>A VER... ¿CÓMO TE LO DIGO? </vt:lpstr>
      <vt:lpstr>A ver... ¿Cómo te lo digo?</vt:lpstr>
      <vt:lpstr>A ver... ¿Cómo te lo digo?</vt:lpstr>
      <vt:lpstr>A ver... ¿Cómo te lo digo?</vt:lpstr>
      <vt:lpstr>A ver... ¿Cómo te lo digo?</vt:lpstr>
      <vt:lpstr>A ver... ¿Cómo te lo digo?</vt:lpstr>
      <vt:lpstr>A ver... ¿Cómo te lo digo?</vt:lpstr>
      <vt:lpstr>A ver... ¿Cómo te lo digo?</vt:lpstr>
      <vt:lpstr>A ver... ¿Cómo te lo digo?</vt:lpstr>
      <vt:lpstr>A ver... ¿Cómo te lo digo?</vt:lpstr>
      <vt:lpstr>CUÉNTAME QUIEN ERES </vt:lpstr>
      <vt:lpstr>Cuéntame quien eres</vt:lpstr>
      <vt:lpstr>Cuéntame quien eres</vt:lpstr>
      <vt:lpstr>Cuéntame quien eres</vt:lpstr>
      <vt:lpstr>Cuéntame quien eres</vt:lpstr>
      <vt:lpstr>Cuéntame quien eres</vt:lpstr>
      <vt:lpstr>Cuéntame quien eres</vt:lpstr>
      <vt:lpstr>Cuéntame quien eres</vt:lpstr>
      <vt:lpstr>Cuéntame quien eres</vt:lpstr>
      <vt:lpstr>LO PASIVO, LO AGRESIVO, LO ASERTIVO</vt:lpstr>
      <vt:lpstr>Lo pasivo, lo agresivo, lo asertivo</vt:lpstr>
      <vt:lpstr>Lo pasivo, lo agresivo, lo asertivo</vt:lpstr>
      <vt:lpstr>Lo pasivo, lo agresivo, lo asertivo</vt:lpstr>
      <vt:lpstr>Lo pasivo, lo agresivo, lo asertivo</vt:lpstr>
      <vt:lpstr>Lo pasivo, lo agresivo, lo asertivo</vt:lpstr>
      <vt:lpstr>Lo pasivo, lo agresivo, lo asertivo</vt:lpstr>
      <vt:lpstr>Lo pasivo, lo agresivo, lo asertivo</vt:lpstr>
      <vt:lpstr>Lo pasivo, lo agresivo, lo asertivo</vt:lpstr>
      <vt:lpstr>Lo pasivo, lo agresivo, lo asertivo</vt:lpstr>
      <vt:lpstr>ESPERO QUE LO TOMES BIEN. </vt:lpstr>
      <vt:lpstr>Espero que lo tomes bien. </vt:lpstr>
      <vt:lpstr>Espero que lo tomes bien. </vt:lpstr>
      <vt:lpstr>Espero que lo tomes bien. </vt:lpstr>
      <vt:lpstr>Espero que lo tomes bien. </vt:lpstr>
      <vt:lpstr>Espero que lo tomes bien. </vt:lpstr>
      <vt:lpstr>Espero que lo tomes bien.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Jose Cruz Guzman Sanchez</dc:creator>
  <cp:lastModifiedBy>Felix Ramírez Gómez</cp:lastModifiedBy>
  <cp:revision>197</cp:revision>
  <dcterms:created xsi:type="dcterms:W3CDTF">2011-07-15T18:51:41Z</dcterms:created>
  <dcterms:modified xsi:type="dcterms:W3CDTF">2011-09-15T01:14:13Z</dcterms:modified>
</cp:coreProperties>
</file>